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4" r:id="rId2"/>
    <p:sldId id="258" r:id="rId3"/>
    <p:sldId id="327" r:id="rId4"/>
    <p:sldId id="328" r:id="rId5"/>
    <p:sldId id="260" r:id="rId6"/>
    <p:sldId id="261" r:id="rId7"/>
    <p:sldId id="356" r:id="rId8"/>
    <p:sldId id="365" r:id="rId9"/>
    <p:sldId id="366" r:id="rId10"/>
    <p:sldId id="367" r:id="rId11"/>
    <p:sldId id="368" r:id="rId12"/>
    <p:sldId id="262" r:id="rId13"/>
    <p:sldId id="385" r:id="rId14"/>
    <p:sldId id="386" r:id="rId15"/>
    <p:sldId id="387" r:id="rId16"/>
    <p:sldId id="369" r:id="rId17"/>
    <p:sldId id="388" r:id="rId18"/>
    <p:sldId id="389" r:id="rId19"/>
    <p:sldId id="390" r:id="rId20"/>
    <p:sldId id="374" r:id="rId21"/>
    <p:sldId id="274" r:id="rId22"/>
    <p:sldId id="333" r:id="rId23"/>
    <p:sldId id="334" r:id="rId24"/>
    <p:sldId id="335" r:id="rId25"/>
    <p:sldId id="375" r:id="rId26"/>
    <p:sldId id="376" r:id="rId27"/>
    <p:sldId id="377" r:id="rId28"/>
    <p:sldId id="378" r:id="rId29"/>
    <p:sldId id="391" r:id="rId30"/>
    <p:sldId id="379" r:id="rId31"/>
    <p:sldId id="313" r:id="rId32"/>
    <p:sldId id="289" r:id="rId33"/>
    <p:sldId id="363" r:id="rId34"/>
    <p:sldId id="380" r:id="rId35"/>
    <p:sldId id="381" r:id="rId36"/>
    <p:sldId id="382" r:id="rId37"/>
    <p:sldId id="383" r:id="rId38"/>
    <p:sldId id="392" r:id="rId39"/>
    <p:sldId id="384" r:id="rId40"/>
    <p:sldId id="310" r:id="rId41"/>
    <p:sldId id="312" r:id="rId42"/>
    <p:sldId id="293" r:id="rId43"/>
    <p:sldId id="344" r:id="rId4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B0F0"/>
    <a:srgbClr val="DDFFEC"/>
    <a:srgbClr val="00C95C"/>
    <a:srgbClr val="D5FFE8"/>
    <a:srgbClr val="00FFFF"/>
    <a:srgbClr val="4B7086"/>
    <a:srgbClr val="F1863C"/>
    <a:srgbClr val="003D88"/>
    <a:srgbClr val="E4E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115C8-390B-4438-80FE-EA4DCD9FEC8A}" v="1" dt="2025-10-07T21:25:24.55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94641" autoAdjust="0"/>
  </p:normalViewPr>
  <p:slideViewPr>
    <p:cSldViewPr snapToGrid="0">
      <p:cViewPr varScale="1">
        <p:scale>
          <a:sx n="44" d="100"/>
          <a:sy n="44" d="100"/>
        </p:scale>
        <p:origin x="2700" y="84"/>
      </p:cViewPr>
      <p:guideLst>
        <p:guide orient="horz" pos="3367"/>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26E8FC2-E025-4742-BFF4-90B1E6333ED6}" type="datetimeFigureOut">
              <a:rPr lang="x-none" smtClean="0"/>
              <a:t>26/11/2025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153286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6E8FC2-E025-4742-BFF4-90B1E6333ED6}" type="datetimeFigureOut">
              <a:rPr lang="x-none" smtClean="0"/>
              <a:t>26/11/2025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156378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6E8FC2-E025-4742-BFF4-90B1E6333ED6}" type="datetimeFigureOut">
              <a:rPr lang="x-none" smtClean="0"/>
              <a:t>26/11/2025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361970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6E8FC2-E025-4742-BFF4-90B1E6333ED6}" type="datetimeFigureOut">
              <a:rPr lang="x-none" smtClean="0"/>
              <a:t>26/11/2025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165337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26E8FC2-E025-4742-BFF4-90B1E6333ED6}" type="datetimeFigureOut">
              <a:rPr lang="x-none" smtClean="0"/>
              <a:t>26/11/2025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218145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26E8FC2-E025-4742-BFF4-90B1E6333ED6}" type="datetimeFigureOut">
              <a:rPr lang="x-none" smtClean="0"/>
              <a:t>26/11/2025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1380466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26E8FC2-E025-4742-BFF4-90B1E6333ED6}" type="datetimeFigureOut">
              <a:rPr lang="x-none" smtClean="0"/>
              <a:t>26/11/2025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348993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26E8FC2-E025-4742-BFF4-90B1E6333ED6}" type="datetimeFigureOut">
              <a:rPr lang="x-none" smtClean="0"/>
              <a:t>26/11/2025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315228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E8FC2-E025-4742-BFF4-90B1E6333ED6}" type="datetimeFigureOut">
              <a:rPr lang="x-none" smtClean="0"/>
              <a:t>26/11/2025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425490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6E8FC2-E025-4742-BFF4-90B1E6333ED6}" type="datetimeFigureOut">
              <a:rPr lang="x-none" smtClean="0"/>
              <a:t>26/11/2025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328001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6E8FC2-E025-4742-BFF4-90B1E6333ED6}" type="datetimeFigureOut">
              <a:rPr lang="x-none" smtClean="0"/>
              <a:t>26/11/2025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82CA0BD3-2F5B-451C-A313-B738285F5CD0}" type="slidenum">
              <a:rPr lang="x-none" smtClean="0"/>
              <a:t>‹N°›</a:t>
            </a:fld>
            <a:endParaRPr lang="x-none"/>
          </a:p>
        </p:txBody>
      </p:sp>
    </p:spTree>
    <p:extLst>
      <p:ext uri="{BB962C8B-B14F-4D97-AF65-F5344CB8AC3E}">
        <p14:creationId xmlns:p14="http://schemas.microsoft.com/office/powerpoint/2010/main" val="263413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426E8FC2-E025-4742-BFF4-90B1E6333ED6}" type="datetimeFigureOut">
              <a:rPr lang="x-none" smtClean="0"/>
              <a:t>26/11/2025</a:t>
            </a:fld>
            <a:endParaRPr lang="x-none"/>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82CA0BD3-2F5B-451C-A313-B738285F5CD0}" type="slidenum">
              <a:rPr lang="x-none" smtClean="0"/>
              <a:t>‹N°›</a:t>
            </a:fld>
            <a:endParaRPr lang="x-none"/>
          </a:p>
        </p:txBody>
      </p:sp>
    </p:spTree>
    <p:extLst>
      <p:ext uri="{BB962C8B-B14F-4D97-AF65-F5344CB8AC3E}">
        <p14:creationId xmlns:p14="http://schemas.microsoft.com/office/powerpoint/2010/main" val="1580185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www.cofrac.fr/"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www.pasteur-guadeloupe.fr/"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slide" Target="slide3.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slide" Target="slide4.xml"/><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hyperlink" Target="http://www.pasteur-guadeloupe.fr/" TargetMode="External"/><Relationship Id="rId5" Type="http://schemas.openxmlformats.org/officeDocument/2006/relationships/image" Target="../media/image59.svg"/><Relationship Id="rId10" Type="http://schemas.openxmlformats.org/officeDocument/2006/relationships/hyperlink" Target="http://www.cofrac.fr/" TargetMode="External"/><Relationship Id="rId4" Type="http://schemas.openxmlformats.org/officeDocument/2006/relationships/image" Target="../media/image58.png"/><Relationship Id="rId9"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F0677C5-0293-1F9F-7F1D-2BBBD7CB3C7D}"/>
              </a:ext>
            </a:extLst>
          </p:cNvPr>
          <p:cNvPicPr>
            <a:picLocks noChangeAspect="1"/>
          </p:cNvPicPr>
          <p:nvPr/>
        </p:nvPicPr>
        <p:blipFill>
          <a:blip r:embed="rId2"/>
          <a:stretch>
            <a:fillRect/>
          </a:stretch>
        </p:blipFill>
        <p:spPr>
          <a:xfrm>
            <a:off x="1267390" y="8209653"/>
            <a:ext cx="2565317" cy="1049026"/>
          </a:xfrm>
          <a:prstGeom prst="rect">
            <a:avLst/>
          </a:prstGeom>
        </p:spPr>
      </p:pic>
      <p:grpSp>
        <p:nvGrpSpPr>
          <p:cNvPr id="33" name="Groupe 32">
            <a:extLst>
              <a:ext uri="{FF2B5EF4-FFF2-40B4-BE49-F238E27FC236}">
                <a16:creationId xmlns:a16="http://schemas.microsoft.com/office/drawing/2014/main" id="{9E65CE86-738C-3F42-7146-895987347316}"/>
              </a:ext>
            </a:extLst>
          </p:cNvPr>
          <p:cNvGrpSpPr/>
          <p:nvPr/>
        </p:nvGrpSpPr>
        <p:grpSpPr>
          <a:xfrm>
            <a:off x="1014685" y="-1556084"/>
            <a:ext cx="7574666" cy="8878545"/>
            <a:chOff x="1014645" y="-96574"/>
            <a:chExt cx="7594747" cy="7581107"/>
          </a:xfrm>
        </p:grpSpPr>
        <p:sp>
          <p:nvSpPr>
            <p:cNvPr id="21" name="Triangle rectangle 20">
              <a:extLst>
                <a:ext uri="{FF2B5EF4-FFF2-40B4-BE49-F238E27FC236}">
                  <a16:creationId xmlns:a16="http://schemas.microsoft.com/office/drawing/2014/main" id="{4D403D3C-50FA-5209-63C6-6A3FC5648C93}"/>
                </a:ext>
              </a:extLst>
            </p:cNvPr>
            <p:cNvSpPr/>
            <p:nvPr/>
          </p:nvSpPr>
          <p:spPr>
            <a:xfrm>
              <a:off x="1029676" y="-96574"/>
              <a:ext cx="7579716" cy="7503965"/>
            </a:xfrm>
            <a:prstGeom prst="rtTriangle">
              <a:avLst/>
            </a:prstGeom>
            <a:blipFill dpi="0" rotWithShape="1">
              <a:blip r:embed="rId3">
                <a:extLst>
                  <a:ext uri="{28A0092B-C50C-407E-A947-70E740481C1C}">
                    <a14:useLocalDpi xmlns:a14="http://schemas.microsoft.com/office/drawing/2010/main" val="0"/>
                  </a:ext>
                </a:extLst>
              </a:blip>
              <a:srcRect/>
              <a:stretch>
                <a:fillRect l="-79065" t="17520" r="12117" b="-109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iangle rectangle 21">
              <a:extLst>
                <a:ext uri="{FF2B5EF4-FFF2-40B4-BE49-F238E27FC236}">
                  <a16:creationId xmlns:a16="http://schemas.microsoft.com/office/drawing/2014/main" id="{C5B60EB4-6C84-9632-A2C4-C278E0F84E37}"/>
                </a:ext>
              </a:extLst>
            </p:cNvPr>
            <p:cNvSpPr/>
            <p:nvPr/>
          </p:nvSpPr>
          <p:spPr>
            <a:xfrm>
              <a:off x="1014645" y="1108836"/>
              <a:ext cx="6677411" cy="6375697"/>
            </a:xfrm>
            <a:custGeom>
              <a:avLst/>
              <a:gdLst>
                <a:gd name="connsiteX0" fmla="*/ 0 w 6397625"/>
                <a:gd name="connsiteY0" fmla="*/ 6268991 h 6268991"/>
                <a:gd name="connsiteX1" fmla="*/ 0 w 6397625"/>
                <a:gd name="connsiteY1" fmla="*/ 0 h 6268991"/>
                <a:gd name="connsiteX2" fmla="*/ 6397625 w 6397625"/>
                <a:gd name="connsiteY2" fmla="*/ 6268991 h 6268991"/>
                <a:gd name="connsiteX3" fmla="*/ 0 w 6397625"/>
                <a:gd name="connsiteY3" fmla="*/ 6268991 h 6268991"/>
                <a:gd name="connsiteX0" fmla="*/ 0 w 6397625"/>
                <a:gd name="connsiteY0" fmla="*/ 6235124 h 6235124"/>
                <a:gd name="connsiteX1" fmla="*/ 16933 w 6397625"/>
                <a:gd name="connsiteY1" fmla="*/ 0 h 6235124"/>
                <a:gd name="connsiteX2" fmla="*/ 6397625 w 6397625"/>
                <a:gd name="connsiteY2" fmla="*/ 6235124 h 6235124"/>
                <a:gd name="connsiteX3" fmla="*/ 0 w 6397625"/>
                <a:gd name="connsiteY3" fmla="*/ 6235124 h 6235124"/>
                <a:gd name="connsiteX0" fmla="*/ 0 w 6583891"/>
                <a:gd name="connsiteY0" fmla="*/ 6235124 h 6235124"/>
                <a:gd name="connsiteX1" fmla="*/ 16933 w 6583891"/>
                <a:gd name="connsiteY1" fmla="*/ 0 h 6235124"/>
                <a:gd name="connsiteX2" fmla="*/ 6583891 w 6583891"/>
                <a:gd name="connsiteY2" fmla="*/ 3657 h 6235124"/>
                <a:gd name="connsiteX3" fmla="*/ 0 w 6583891"/>
                <a:gd name="connsiteY3" fmla="*/ 6235124 h 6235124"/>
                <a:gd name="connsiteX0" fmla="*/ 6265338 w 6566962"/>
                <a:gd name="connsiteY0" fmla="*/ 6150457 h 6150457"/>
                <a:gd name="connsiteX1" fmla="*/ 4 w 6566962"/>
                <a:gd name="connsiteY1" fmla="*/ 0 h 6150457"/>
                <a:gd name="connsiteX2" fmla="*/ 6566962 w 6566962"/>
                <a:gd name="connsiteY2" fmla="*/ 3657 h 6150457"/>
                <a:gd name="connsiteX3" fmla="*/ 6265338 w 6566962"/>
                <a:gd name="connsiteY3" fmla="*/ 6150457 h 6150457"/>
                <a:gd name="connsiteX0" fmla="*/ 6265338 w 6265341"/>
                <a:gd name="connsiteY0" fmla="*/ 6150457 h 6150457"/>
                <a:gd name="connsiteX1" fmla="*/ 4 w 6265341"/>
                <a:gd name="connsiteY1" fmla="*/ 0 h 6150457"/>
                <a:gd name="connsiteX2" fmla="*/ 6262162 w 6265341"/>
                <a:gd name="connsiteY2" fmla="*/ 20590 h 6150457"/>
                <a:gd name="connsiteX3" fmla="*/ 6265338 w 6265341"/>
                <a:gd name="connsiteY3" fmla="*/ 6150457 h 6150457"/>
                <a:gd name="connsiteX0" fmla="*/ 6400804 w 6400807"/>
                <a:gd name="connsiteY0" fmla="*/ 6302857 h 6302857"/>
                <a:gd name="connsiteX1" fmla="*/ 3 w 6400807"/>
                <a:gd name="connsiteY1" fmla="*/ 0 h 6302857"/>
                <a:gd name="connsiteX2" fmla="*/ 6397628 w 6400807"/>
                <a:gd name="connsiteY2" fmla="*/ 172990 h 6302857"/>
                <a:gd name="connsiteX3" fmla="*/ 6400804 w 6400807"/>
                <a:gd name="connsiteY3" fmla="*/ 6302857 h 6302857"/>
                <a:gd name="connsiteX0" fmla="*/ 6400804 w 6400807"/>
                <a:gd name="connsiteY0" fmla="*/ 6316134 h 6316134"/>
                <a:gd name="connsiteX1" fmla="*/ 3 w 6400807"/>
                <a:gd name="connsiteY1" fmla="*/ 13277 h 6316134"/>
                <a:gd name="connsiteX2" fmla="*/ 6380694 w 6400807"/>
                <a:gd name="connsiteY2" fmla="*/ 0 h 6316134"/>
                <a:gd name="connsiteX3" fmla="*/ 6400804 w 6400807"/>
                <a:gd name="connsiteY3" fmla="*/ 6316134 h 6316134"/>
                <a:gd name="connsiteX0" fmla="*/ 6400804 w 6400807"/>
                <a:gd name="connsiteY0" fmla="*/ 6316134 h 6316134"/>
                <a:gd name="connsiteX1" fmla="*/ 3 w 6400807"/>
                <a:gd name="connsiteY1" fmla="*/ 13277 h 6316134"/>
                <a:gd name="connsiteX2" fmla="*/ 6380694 w 6400807"/>
                <a:gd name="connsiteY2" fmla="*/ 0 h 6316134"/>
                <a:gd name="connsiteX3" fmla="*/ 6400804 w 6400807"/>
                <a:gd name="connsiteY3" fmla="*/ 6316134 h 6316134"/>
                <a:gd name="connsiteX0" fmla="*/ 6494447 w 6494450"/>
                <a:gd name="connsiteY0" fmla="*/ 6316134 h 6316134"/>
                <a:gd name="connsiteX1" fmla="*/ 93646 w 6494450"/>
                <a:gd name="connsiteY1" fmla="*/ 13277 h 6316134"/>
                <a:gd name="connsiteX2" fmla="*/ 6474337 w 6494450"/>
                <a:gd name="connsiteY2" fmla="*/ 0 h 6316134"/>
                <a:gd name="connsiteX3" fmla="*/ 6494447 w 6494450"/>
                <a:gd name="connsiteY3" fmla="*/ 6316134 h 6316134"/>
                <a:gd name="connsiteX0" fmla="*/ 6494447 w 6684794"/>
                <a:gd name="connsiteY0" fmla="*/ 6316134 h 6316134"/>
                <a:gd name="connsiteX1" fmla="*/ 93646 w 6684794"/>
                <a:gd name="connsiteY1" fmla="*/ 13277 h 6316134"/>
                <a:gd name="connsiteX2" fmla="*/ 6474337 w 6684794"/>
                <a:gd name="connsiteY2" fmla="*/ 0 h 6316134"/>
                <a:gd name="connsiteX3" fmla="*/ 6494447 w 6684794"/>
                <a:gd name="connsiteY3" fmla="*/ 6316134 h 6316134"/>
                <a:gd name="connsiteX0" fmla="*/ 6494447 w 6505310"/>
                <a:gd name="connsiteY0" fmla="*/ 6316134 h 6316134"/>
                <a:gd name="connsiteX1" fmla="*/ 93646 w 6505310"/>
                <a:gd name="connsiteY1" fmla="*/ 13277 h 6316134"/>
                <a:gd name="connsiteX2" fmla="*/ 6474337 w 6505310"/>
                <a:gd name="connsiteY2" fmla="*/ 0 h 6316134"/>
                <a:gd name="connsiteX3" fmla="*/ 6494447 w 6505310"/>
                <a:gd name="connsiteY3" fmla="*/ 6316134 h 6316134"/>
                <a:gd name="connsiteX0" fmla="*/ 6488682 w 6515744"/>
                <a:gd name="connsiteY0" fmla="*/ 6316134 h 6316134"/>
                <a:gd name="connsiteX1" fmla="*/ 87881 w 6515744"/>
                <a:gd name="connsiteY1" fmla="*/ 13277 h 6316134"/>
                <a:gd name="connsiteX2" fmla="*/ 6468572 w 6515744"/>
                <a:gd name="connsiteY2" fmla="*/ 0 h 6316134"/>
                <a:gd name="connsiteX3" fmla="*/ 6488682 w 6515744"/>
                <a:gd name="connsiteY3" fmla="*/ 6316134 h 6316134"/>
                <a:gd name="connsiteX0" fmla="*/ 6402646 w 6432842"/>
                <a:gd name="connsiteY0" fmla="*/ 6316134 h 6316134"/>
                <a:gd name="connsiteX1" fmla="*/ 1845 w 6432842"/>
                <a:gd name="connsiteY1" fmla="*/ 13277 h 6316134"/>
                <a:gd name="connsiteX2" fmla="*/ 6382536 w 6432842"/>
                <a:gd name="connsiteY2" fmla="*/ 0 h 6316134"/>
                <a:gd name="connsiteX3" fmla="*/ 6402646 w 6432842"/>
                <a:gd name="connsiteY3" fmla="*/ 6316134 h 6316134"/>
                <a:gd name="connsiteX0" fmla="*/ 6500890 w 6530693"/>
                <a:gd name="connsiteY0" fmla="*/ 6316134 h 6316134"/>
                <a:gd name="connsiteX1" fmla="*/ 1819 w 6530693"/>
                <a:gd name="connsiteY1" fmla="*/ 45719 h 6316134"/>
                <a:gd name="connsiteX2" fmla="*/ 6480780 w 6530693"/>
                <a:gd name="connsiteY2" fmla="*/ 0 h 6316134"/>
                <a:gd name="connsiteX3" fmla="*/ 6500890 w 6530693"/>
                <a:gd name="connsiteY3" fmla="*/ 6316134 h 6316134"/>
                <a:gd name="connsiteX0" fmla="*/ 6499071 w 6532667"/>
                <a:gd name="connsiteY0" fmla="*/ 6316134 h 6316134"/>
                <a:gd name="connsiteX1" fmla="*/ 0 w 6532667"/>
                <a:gd name="connsiteY1" fmla="*/ 45719 h 6316134"/>
                <a:gd name="connsiteX2" fmla="*/ 6478961 w 6532667"/>
                <a:gd name="connsiteY2" fmla="*/ 0 h 6316134"/>
                <a:gd name="connsiteX3" fmla="*/ 6499071 w 6532667"/>
                <a:gd name="connsiteY3" fmla="*/ 6316134 h 6316134"/>
                <a:gd name="connsiteX0" fmla="*/ 6315997 w 6478967"/>
                <a:gd name="connsiteY0" fmla="*/ 6263814 h 6263814"/>
                <a:gd name="connsiteX1" fmla="*/ 0 w 6478967"/>
                <a:gd name="connsiteY1" fmla="*/ 45719 h 6263814"/>
                <a:gd name="connsiteX2" fmla="*/ 6478961 w 6478967"/>
                <a:gd name="connsiteY2" fmla="*/ 0 h 6263814"/>
                <a:gd name="connsiteX3" fmla="*/ 6315997 w 6478967"/>
                <a:gd name="connsiteY3" fmla="*/ 6263814 h 6263814"/>
                <a:gd name="connsiteX0" fmla="*/ 6315997 w 6350536"/>
                <a:gd name="connsiteY0" fmla="*/ 6218095 h 6218095"/>
                <a:gd name="connsiteX1" fmla="*/ 0 w 6350536"/>
                <a:gd name="connsiteY1" fmla="*/ 0 h 6218095"/>
                <a:gd name="connsiteX2" fmla="*/ 6216271 w 6350536"/>
                <a:gd name="connsiteY2" fmla="*/ 88229 h 6218095"/>
                <a:gd name="connsiteX3" fmla="*/ 6315997 w 6350536"/>
                <a:gd name="connsiteY3" fmla="*/ 6218095 h 6218095"/>
                <a:gd name="connsiteX0" fmla="*/ 6315997 w 6350536"/>
                <a:gd name="connsiteY0" fmla="*/ 6218095 h 6218095"/>
                <a:gd name="connsiteX1" fmla="*/ 0 w 6350536"/>
                <a:gd name="connsiteY1" fmla="*/ 0 h 6218095"/>
                <a:gd name="connsiteX2" fmla="*/ 6299376 w 6350536"/>
                <a:gd name="connsiteY2" fmla="*/ 71295 h 6218095"/>
                <a:gd name="connsiteX3" fmla="*/ 6315997 w 6350536"/>
                <a:gd name="connsiteY3" fmla="*/ 6218095 h 6218095"/>
                <a:gd name="connsiteX0" fmla="*/ 6315997 w 6350536"/>
                <a:gd name="connsiteY0" fmla="*/ 6218095 h 6218095"/>
                <a:gd name="connsiteX1" fmla="*/ 0 w 6350536"/>
                <a:gd name="connsiteY1" fmla="*/ 0 h 6218095"/>
                <a:gd name="connsiteX2" fmla="*/ 6282756 w 6350536"/>
                <a:gd name="connsiteY2" fmla="*/ 45719 h 6218095"/>
                <a:gd name="connsiteX3" fmla="*/ 6315997 w 6350536"/>
                <a:gd name="connsiteY3" fmla="*/ 6218095 h 6218095"/>
                <a:gd name="connsiteX0" fmla="*/ 6315997 w 6350536"/>
                <a:gd name="connsiteY0" fmla="*/ 6282266 h 6282266"/>
                <a:gd name="connsiteX1" fmla="*/ 0 w 6350536"/>
                <a:gd name="connsiteY1" fmla="*/ 64171 h 6282266"/>
                <a:gd name="connsiteX2" fmla="*/ 6299376 w 6350536"/>
                <a:gd name="connsiteY2" fmla="*/ 0 h 6282266"/>
                <a:gd name="connsiteX3" fmla="*/ 6315997 w 6350536"/>
                <a:gd name="connsiteY3" fmla="*/ 6282266 h 6282266"/>
                <a:gd name="connsiteX0" fmla="*/ 6315997 w 6350536"/>
                <a:gd name="connsiteY0" fmla="*/ 6218095 h 6218095"/>
                <a:gd name="connsiteX1" fmla="*/ 0 w 6350536"/>
                <a:gd name="connsiteY1" fmla="*/ 0 h 6218095"/>
                <a:gd name="connsiteX2" fmla="*/ 6299376 w 6350536"/>
                <a:gd name="connsiteY2" fmla="*/ 20495 h 6218095"/>
                <a:gd name="connsiteX3" fmla="*/ 6315997 w 6350536"/>
                <a:gd name="connsiteY3" fmla="*/ 6218095 h 6218095"/>
              </a:gdLst>
              <a:ahLst/>
              <a:cxnLst>
                <a:cxn ang="0">
                  <a:pos x="connsiteX0" y="connsiteY0"/>
                </a:cxn>
                <a:cxn ang="0">
                  <a:pos x="connsiteX1" y="connsiteY1"/>
                </a:cxn>
                <a:cxn ang="0">
                  <a:pos x="connsiteX2" y="connsiteY2"/>
                </a:cxn>
                <a:cxn ang="0">
                  <a:pos x="connsiteX3" y="connsiteY3"/>
                </a:cxn>
              </a:cxnLst>
              <a:rect l="l" t="t" r="r" b="b"/>
              <a:pathLst>
                <a:path w="6350536" h="6218095">
                  <a:moveTo>
                    <a:pt x="6315997" y="6218095"/>
                  </a:moveTo>
                  <a:cubicBezTo>
                    <a:pt x="6863507" y="4275187"/>
                    <a:pt x="731325" y="1561429"/>
                    <a:pt x="0" y="0"/>
                  </a:cubicBezTo>
                  <a:lnTo>
                    <a:pt x="6299376" y="20495"/>
                  </a:lnTo>
                  <a:cubicBezTo>
                    <a:pt x="6300435" y="2063784"/>
                    <a:pt x="6348804" y="4530407"/>
                    <a:pt x="6315997" y="6218095"/>
                  </a:cubicBezTo>
                  <a:close/>
                </a:path>
              </a:pathLst>
            </a:custGeom>
            <a:blipFill dpi="0" rotWithShape="1">
              <a:blip r:embed="rId4">
                <a:extLst>
                  <a:ext uri="{28A0092B-C50C-407E-A947-70E740481C1C}">
                    <a14:useLocalDpi xmlns:a14="http://schemas.microsoft.com/office/drawing/2010/main" val="0"/>
                  </a:ext>
                </a:extLst>
              </a:blip>
              <a:srcRect/>
              <a:stretch>
                <a:fillRect l="-2652" t="-32900" r="-22843" b="7404"/>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ZoneTexte 9">
            <a:extLst>
              <a:ext uri="{FF2B5EF4-FFF2-40B4-BE49-F238E27FC236}">
                <a16:creationId xmlns:a16="http://schemas.microsoft.com/office/drawing/2014/main" id="{7E549E5A-B571-8871-AF77-31C13A14A19F}"/>
              </a:ext>
            </a:extLst>
          </p:cNvPr>
          <p:cNvSpPr txBox="1"/>
          <p:nvPr/>
        </p:nvSpPr>
        <p:spPr>
          <a:xfrm>
            <a:off x="-8378" y="9977083"/>
            <a:ext cx="7568053" cy="307777"/>
          </a:xfrm>
          <a:prstGeom prst="rect">
            <a:avLst/>
          </a:prstGeom>
          <a:solidFill>
            <a:srgbClr val="B3BED9">
              <a:alpha val="30196"/>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x-none" sz="1400" b="0" i="0" u="none" strike="noStrike" kern="100" cap="none" spc="0" normalizeH="0" baseline="0" noProof="0" dirty="0">
              <a:ln>
                <a:noFill/>
              </a:ln>
              <a:solidFill>
                <a:prstClr val="black">
                  <a:lumMod val="85000"/>
                  <a:lumOff val="15000"/>
                </a:prstClr>
              </a:solidFill>
              <a:effectLst/>
              <a:uLnTx/>
              <a:uFillTx/>
              <a:latin typeface="Abadi Extra Light" panose="020B0204020104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7311F374-A4BA-3FD0-62BE-674F203DD458}"/>
              </a:ext>
            </a:extLst>
          </p:cNvPr>
          <p:cNvSpPr/>
          <p:nvPr/>
        </p:nvSpPr>
        <p:spPr>
          <a:xfrm>
            <a:off x="0" y="-13648"/>
            <a:ext cx="1029675" cy="724836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44E30A4C-11E7-0E63-BABF-EEE94FC17183}"/>
              </a:ext>
            </a:extLst>
          </p:cNvPr>
          <p:cNvSpPr txBox="1"/>
          <p:nvPr/>
        </p:nvSpPr>
        <p:spPr>
          <a:xfrm>
            <a:off x="192377" y="0"/>
            <a:ext cx="707886" cy="7234229"/>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3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CATALOGUE DE PRESTATIONS</a:t>
            </a:r>
          </a:p>
        </p:txBody>
      </p:sp>
      <p:sp>
        <p:nvSpPr>
          <p:cNvPr id="42" name="ZoneTexte 41">
            <a:extLst>
              <a:ext uri="{FF2B5EF4-FFF2-40B4-BE49-F238E27FC236}">
                <a16:creationId xmlns:a16="http://schemas.microsoft.com/office/drawing/2014/main" id="{0E09B5C3-86B5-7581-7CDE-EEBDBDACC994}"/>
              </a:ext>
            </a:extLst>
          </p:cNvPr>
          <p:cNvSpPr txBox="1"/>
          <p:nvPr/>
        </p:nvSpPr>
        <p:spPr>
          <a:xfrm>
            <a:off x="2354346" y="9955833"/>
            <a:ext cx="2565317"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80" normalizeH="0" baseline="0" noProof="0" dirty="0">
                <a:ln>
                  <a:noFill/>
                </a:ln>
                <a:solidFill>
                  <a:prstClr val="black">
                    <a:lumMod val="65000"/>
                    <a:lumOff val="35000"/>
                  </a:prstClr>
                </a:solidFill>
                <a:effectLst/>
                <a:uLnTx/>
                <a:uFillTx/>
                <a:latin typeface="Abadi Extra Light" panose="020B0204020104020204" pitchFamily="34" charset="0"/>
                <a:ea typeface="+mn-ea"/>
                <a:cs typeface="+mn-cs"/>
                <a:hlinkClick r:id="rId5">
                  <a:extLst>
                    <a:ext uri="{A12FA001-AC4F-418D-AE19-62706E023703}">
                      <ahyp:hlinkClr xmlns:ahyp="http://schemas.microsoft.com/office/drawing/2018/hyperlinkcolor" val="tx"/>
                    </a:ext>
                  </a:extLst>
                </a:hlinkClick>
              </a:rPr>
              <a:t>www.pasteur-guadeloupe.fr</a:t>
            </a:r>
            <a:r>
              <a:rPr kumimoji="0" lang="en-US" sz="1400" b="0" i="0" u="none" strike="noStrike" kern="1200" cap="none" spc="80" normalizeH="0" baseline="0" noProof="0" dirty="0">
                <a:ln>
                  <a:noFill/>
                </a:ln>
                <a:solidFill>
                  <a:prstClr val="black">
                    <a:lumMod val="65000"/>
                    <a:lumOff val="35000"/>
                  </a:prstClr>
                </a:solidFill>
                <a:effectLst/>
                <a:uLnTx/>
                <a:uFillTx/>
                <a:latin typeface="Abadi Extra Light" panose="020B0204020104020204" pitchFamily="34" charset="0"/>
                <a:ea typeface="+mn-ea"/>
                <a:cs typeface="+mn-cs"/>
              </a:rPr>
              <a:t> </a:t>
            </a:r>
          </a:p>
        </p:txBody>
      </p:sp>
      <p:pic>
        <p:nvPicPr>
          <p:cNvPr id="3" name="Picture 2" descr="Cofrac, tout sur le COmité FRançais d'ACcréditation">
            <a:extLst>
              <a:ext uri="{FF2B5EF4-FFF2-40B4-BE49-F238E27FC236}">
                <a16:creationId xmlns:a16="http://schemas.microsoft.com/office/drawing/2014/main" id="{A9B489B6-9633-A914-7EF2-4215CE777C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2381" y="8281354"/>
            <a:ext cx="849912" cy="84991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588A8B6-31CB-6410-308D-41580CBA73F1}"/>
              </a:ext>
            </a:extLst>
          </p:cNvPr>
          <p:cNvSpPr txBox="1"/>
          <p:nvPr/>
        </p:nvSpPr>
        <p:spPr>
          <a:xfrm>
            <a:off x="5023570" y="8725777"/>
            <a:ext cx="1466122" cy="461665"/>
          </a:xfrm>
          <a:prstGeom prst="rect">
            <a:avLst/>
          </a:prstGeom>
          <a:noFill/>
        </p:spPr>
        <p:txBody>
          <a:bodyPr wrap="square">
            <a:spAutoFit/>
          </a:bodyPr>
          <a:lstStyle/>
          <a:p>
            <a:r>
              <a:rPr lang="fr-FR" sz="800" dirty="0">
                <a:latin typeface="Abadi Extra Light" panose="020B0204020104020204" pitchFamily="34" charset="0"/>
              </a:rPr>
              <a:t>Portée d’accréditation n° 1-1303 disponible sur le site du COFRAC : </a:t>
            </a:r>
            <a:r>
              <a:rPr lang="fr-FR" sz="800" dirty="0">
                <a:solidFill>
                  <a:srgbClr val="003D88"/>
                </a:solidFill>
                <a:latin typeface="Abadi Extra Light" panose="020B0204020104020204" pitchFamily="34" charset="0"/>
                <a:hlinkClick r:id="rId7">
                  <a:extLst>
                    <a:ext uri="{A12FA001-AC4F-418D-AE19-62706E023703}">
                      <ahyp:hlinkClr xmlns:ahyp="http://schemas.microsoft.com/office/drawing/2018/hyperlinkcolor" val="tx"/>
                    </a:ext>
                  </a:extLst>
                </a:hlinkClick>
              </a:rPr>
              <a:t>www.cofrac.fr</a:t>
            </a:r>
            <a:endParaRPr lang="x-none" sz="800" dirty="0">
              <a:solidFill>
                <a:srgbClr val="003D88"/>
              </a:solidFill>
              <a:latin typeface="Abadi Extra Light" panose="020B0204020104020204" pitchFamily="34" charset="0"/>
            </a:endParaRPr>
          </a:p>
        </p:txBody>
      </p:sp>
      <p:sp>
        <p:nvSpPr>
          <p:cNvPr id="2" name="ZoneTexte 1">
            <a:extLst>
              <a:ext uri="{FF2B5EF4-FFF2-40B4-BE49-F238E27FC236}">
                <a16:creationId xmlns:a16="http://schemas.microsoft.com/office/drawing/2014/main" id="{8BD27089-1F1F-527B-720C-AD7F07811675}"/>
              </a:ext>
            </a:extLst>
          </p:cNvPr>
          <p:cNvSpPr txBox="1"/>
          <p:nvPr/>
        </p:nvSpPr>
        <p:spPr>
          <a:xfrm>
            <a:off x="4191323" y="9045026"/>
            <a:ext cx="841774" cy="276999"/>
          </a:xfrm>
          <a:prstGeom prst="rect">
            <a:avLst/>
          </a:prstGeom>
          <a:noFill/>
          <a:ln>
            <a:noFill/>
          </a:ln>
        </p:spPr>
        <p:txBody>
          <a:bodyPr wrap="square" rtlCol="0">
            <a:spAutoFit/>
          </a:bodyPr>
          <a:lstStyle/>
          <a:p>
            <a:pPr algn="ctr"/>
            <a:r>
              <a:rPr lang="fr-FR" sz="1200" b="1" dirty="0"/>
              <a:t>ESSAIS</a:t>
            </a:r>
            <a:endParaRPr lang="x-none" sz="1200" b="1" dirty="0"/>
          </a:p>
        </p:txBody>
      </p:sp>
      <p:sp>
        <p:nvSpPr>
          <p:cNvPr id="5" name="Rectangle 4">
            <a:extLst>
              <a:ext uri="{FF2B5EF4-FFF2-40B4-BE49-F238E27FC236}">
                <a16:creationId xmlns:a16="http://schemas.microsoft.com/office/drawing/2014/main" id="{FD5B2DAB-6626-BE5D-B795-1AF70416BAE4}"/>
              </a:ext>
            </a:extLst>
          </p:cNvPr>
          <p:cNvSpPr/>
          <p:nvPr/>
        </p:nvSpPr>
        <p:spPr>
          <a:xfrm>
            <a:off x="290945" y="7620000"/>
            <a:ext cx="5181600" cy="4208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t>Laboratoire d’hygiène de l’Environnement</a:t>
            </a:r>
          </a:p>
        </p:txBody>
      </p:sp>
    </p:spTree>
    <p:extLst>
      <p:ext uri="{BB962C8B-B14F-4D97-AF65-F5344CB8AC3E}">
        <p14:creationId xmlns:p14="http://schemas.microsoft.com/office/powerpoint/2010/main" val="2726647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99F594-E8FA-4587-70D4-52785C427768}"/>
              </a:ext>
            </a:extLst>
          </p:cNvPr>
          <p:cNvSpPr/>
          <p:nvPr/>
        </p:nvSpPr>
        <p:spPr>
          <a:xfrm>
            <a:off x="1887072" y="1068932"/>
            <a:ext cx="4495820" cy="590457"/>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AD80300D-EA9F-68EB-22AA-DE84B29C083C}"/>
              </a:ext>
            </a:extLst>
          </p:cNvPr>
          <p:cNvSpPr txBox="1"/>
          <p:nvPr/>
        </p:nvSpPr>
        <p:spPr>
          <a:xfrm>
            <a:off x="2057529" y="1195628"/>
            <a:ext cx="4312300" cy="369332"/>
          </a:xfrm>
          <a:prstGeom prst="rect">
            <a:avLst/>
          </a:prstGeom>
          <a:noFill/>
        </p:spPr>
        <p:txBody>
          <a:bodyPr wrap="square">
            <a:spAutoFit/>
          </a:bodyPr>
          <a:lstStyle/>
          <a:p>
            <a:pPr algn="ctr"/>
            <a:r>
              <a:rPr lang="en-US" b="1" spc="80" dirty="0">
                <a:solidFill>
                  <a:schemeClr val="bg1"/>
                </a:solidFill>
                <a:latin typeface="Abadi" panose="020B0604020104020204" pitchFamily="34" charset="0"/>
                <a:cs typeface="Arial" panose="020B0604020202020204" pitchFamily="34" charset="0"/>
              </a:rPr>
              <a:t>FLACONNAGE</a:t>
            </a:r>
            <a:endParaRPr lang="x-none" b="1" spc="80" dirty="0">
              <a:solidFill>
                <a:schemeClr val="bg1"/>
              </a:solidFill>
              <a:latin typeface="Abadi" panose="020B0604020104020204" pitchFamily="34" charset="0"/>
              <a:cs typeface="Arial" panose="020B0604020202020204" pitchFamily="34" charset="0"/>
            </a:endParaRPr>
          </a:p>
        </p:txBody>
      </p:sp>
      <p:sp>
        <p:nvSpPr>
          <p:cNvPr id="26" name="Ellipse 25">
            <a:extLst>
              <a:ext uri="{FF2B5EF4-FFF2-40B4-BE49-F238E27FC236}">
                <a16:creationId xmlns:a16="http://schemas.microsoft.com/office/drawing/2014/main" id="{975028E2-9B50-BAA4-3357-8C58AFEA0515}"/>
              </a:ext>
            </a:extLst>
          </p:cNvPr>
          <p:cNvSpPr/>
          <p:nvPr/>
        </p:nvSpPr>
        <p:spPr>
          <a:xfrm>
            <a:off x="614507" y="644160"/>
            <a:ext cx="1403832" cy="1440000"/>
          </a:xfrm>
          <a:prstGeom prst="ellipse">
            <a:avLst/>
          </a:prstGeom>
          <a:solidFill>
            <a:schemeClr val="bg1"/>
          </a:solidFill>
          <a:ln w="38100">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e 34">
            <a:extLst>
              <a:ext uri="{FF2B5EF4-FFF2-40B4-BE49-F238E27FC236}">
                <a16:creationId xmlns:a16="http://schemas.microsoft.com/office/drawing/2014/main" id="{AE1EC745-82DF-227B-C759-4584C2EE1D22}"/>
              </a:ext>
            </a:extLst>
          </p:cNvPr>
          <p:cNvGrpSpPr/>
          <p:nvPr/>
        </p:nvGrpSpPr>
        <p:grpSpPr>
          <a:xfrm>
            <a:off x="6983675" y="0"/>
            <a:ext cx="576000" cy="4463388"/>
            <a:chOff x="0" y="1"/>
            <a:chExt cx="576000" cy="4377018"/>
          </a:xfrm>
        </p:grpSpPr>
        <p:sp>
          <p:nvSpPr>
            <p:cNvPr id="36" name="Rectangle 35">
              <a:extLst>
                <a:ext uri="{FF2B5EF4-FFF2-40B4-BE49-F238E27FC236}">
                  <a16:creationId xmlns:a16="http://schemas.microsoft.com/office/drawing/2014/main" id="{BAE491C4-CC34-DB4D-D020-D3E245ECD819}"/>
                </a:ext>
              </a:extLst>
            </p:cNvPr>
            <p:cNvSpPr/>
            <p:nvPr/>
          </p:nvSpPr>
          <p:spPr>
            <a:xfrm>
              <a:off x="0" y="459443"/>
              <a:ext cx="576000" cy="391757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F72E006-D22B-B728-52B9-8E7FA8591BEA}"/>
                </a:ext>
              </a:extLst>
            </p:cNvPr>
            <p:cNvSpPr/>
            <p:nvPr/>
          </p:nvSpPr>
          <p:spPr>
            <a:xfrm>
              <a:off x="0" y="1"/>
              <a:ext cx="576000" cy="3917576"/>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2941C6D9-A2D6-E530-0ED7-8E99D9E216A6}"/>
                </a:ext>
              </a:extLst>
            </p:cNvPr>
            <p:cNvSpPr txBox="1"/>
            <p:nvPr/>
          </p:nvSpPr>
          <p:spPr>
            <a:xfrm>
              <a:off x="18472" y="4010507"/>
              <a:ext cx="517236" cy="271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F1863C"/>
                  </a:solidFill>
                  <a:latin typeface="Abadi" panose="020B0604020104020204" pitchFamily="34" charset="0"/>
                  <a:cs typeface="Arial" panose="020B0604020202020204" pitchFamily="34" charset="0"/>
                </a:rPr>
                <a:t>10</a:t>
              </a:r>
              <a:endParaRPr kumimoji="0" lang="x-none" sz="1200" b="1" i="0" u="none" strike="noStrike" kern="1200" cap="none" spc="0" normalizeH="0" baseline="0" noProof="0" dirty="0">
                <a:ln>
                  <a:noFill/>
                </a:ln>
                <a:solidFill>
                  <a:srgbClr val="F1863C"/>
                </a:solidFill>
                <a:effectLst/>
                <a:uLnTx/>
                <a:uFillTx/>
                <a:latin typeface="Abadi" panose="020B0604020104020204" pitchFamily="34" charset="0"/>
                <a:ea typeface="+mn-ea"/>
                <a:cs typeface="Arial" panose="020B0604020202020204" pitchFamily="34" charset="0"/>
              </a:endParaRPr>
            </a:p>
          </p:txBody>
        </p:sp>
        <p:sp>
          <p:nvSpPr>
            <p:cNvPr id="39" name="ZoneTexte 38">
              <a:extLst>
                <a:ext uri="{FF2B5EF4-FFF2-40B4-BE49-F238E27FC236}">
                  <a16:creationId xmlns:a16="http://schemas.microsoft.com/office/drawing/2014/main" id="{C6D943DA-F95B-B7BE-DC53-C4AA943B0517}"/>
                </a:ext>
              </a:extLst>
            </p:cNvPr>
            <p:cNvSpPr txBox="1"/>
            <p:nvPr/>
          </p:nvSpPr>
          <p:spPr>
            <a:xfrm>
              <a:off x="39917" y="29564"/>
              <a:ext cx="492443" cy="3858443"/>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0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PRÉLÈVEMENTS</a:t>
              </a:r>
            </a:p>
          </p:txBody>
        </p:sp>
      </p:grpSp>
      <p:pic>
        <p:nvPicPr>
          <p:cNvPr id="15" name="Graphique 14" descr="Laboratoire de chimie">
            <a:extLst>
              <a:ext uri="{FF2B5EF4-FFF2-40B4-BE49-F238E27FC236}">
                <a16:creationId xmlns:a16="http://schemas.microsoft.com/office/drawing/2014/main" id="{F4028966-72A5-B8FA-F452-AF62109F61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3799" y="6159948"/>
            <a:ext cx="8089037" cy="8089037"/>
          </a:xfrm>
          <a:prstGeom prst="rect">
            <a:avLst/>
          </a:prstGeom>
        </p:spPr>
      </p:pic>
      <p:pic>
        <p:nvPicPr>
          <p:cNvPr id="5" name="Image 4" descr="Une image contenant capture d’écran, texte, conception&#10;&#10;Description générée automatiquement">
            <a:extLst>
              <a:ext uri="{FF2B5EF4-FFF2-40B4-BE49-F238E27FC236}">
                <a16:creationId xmlns:a16="http://schemas.microsoft.com/office/drawing/2014/main" id="{DB09BD70-18E2-5FA4-CEF8-902C06544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58" y="896947"/>
            <a:ext cx="962042" cy="962042"/>
          </a:xfrm>
          <a:prstGeom prst="rect">
            <a:avLst/>
          </a:prstGeom>
        </p:spPr>
      </p:pic>
      <p:graphicFrame>
        <p:nvGraphicFramePr>
          <p:cNvPr id="9" name="Tableau 8">
            <a:extLst>
              <a:ext uri="{FF2B5EF4-FFF2-40B4-BE49-F238E27FC236}">
                <a16:creationId xmlns:a16="http://schemas.microsoft.com/office/drawing/2014/main" id="{DC4478EC-875E-CDC1-2899-36D74386E102}"/>
              </a:ext>
            </a:extLst>
          </p:cNvPr>
          <p:cNvGraphicFramePr>
            <a:graphicFrameLocks noGrp="1"/>
          </p:cNvGraphicFramePr>
          <p:nvPr>
            <p:extLst>
              <p:ext uri="{D42A27DB-BD31-4B8C-83A1-F6EECF244321}">
                <p14:modId xmlns:p14="http://schemas.microsoft.com/office/powerpoint/2010/main" val="2160004191"/>
              </p:ext>
            </p:extLst>
          </p:nvPr>
        </p:nvGraphicFramePr>
        <p:xfrm>
          <a:off x="646042" y="2854057"/>
          <a:ext cx="5755322" cy="6893560"/>
        </p:xfrm>
        <a:graphic>
          <a:graphicData uri="http://schemas.openxmlformats.org/drawingml/2006/table">
            <a:tbl>
              <a:tblPr firstRow="1" bandRow="1">
                <a:tableStyleId>{21E4AEA4-8DFA-4A89-87EB-49C32662AFE0}</a:tableStyleId>
              </a:tblPr>
              <a:tblGrid>
                <a:gridCol w="3578670">
                  <a:extLst>
                    <a:ext uri="{9D8B030D-6E8A-4147-A177-3AD203B41FA5}">
                      <a16:colId xmlns:a16="http://schemas.microsoft.com/office/drawing/2014/main" val="1221293360"/>
                    </a:ext>
                  </a:extLst>
                </a:gridCol>
                <a:gridCol w="2176652">
                  <a:extLst>
                    <a:ext uri="{9D8B030D-6E8A-4147-A177-3AD203B41FA5}">
                      <a16:colId xmlns:a16="http://schemas.microsoft.com/office/drawing/2014/main" val="4145359898"/>
                    </a:ext>
                  </a:extLst>
                </a:gridCol>
              </a:tblGrid>
              <a:tr h="370840">
                <a:tc>
                  <a:txBody>
                    <a:bodyPr/>
                    <a:lstStyle/>
                    <a:p>
                      <a:pPr algn="ctr"/>
                      <a:r>
                        <a:rPr lang="fr-FR" sz="1200" dirty="0">
                          <a:latin typeface="Abadi" panose="020B0604020104020204" pitchFamily="34" charset="0"/>
                        </a:rPr>
                        <a:t>PARAMÈTRE *</a:t>
                      </a:r>
                      <a:endParaRPr lang="x-none" sz="120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FR" sz="1200" dirty="0">
                          <a:latin typeface="Abadi" panose="020B0604020104020204" pitchFamily="34" charset="0"/>
                        </a:rPr>
                        <a:t>FLACONNAGE</a:t>
                      </a:r>
                      <a:endParaRPr lang="x-none" sz="120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8221343"/>
                  </a:ext>
                </a:extLst>
              </a:tr>
              <a:tr h="370840">
                <a:tc>
                  <a:txBody>
                    <a:bodyPr/>
                    <a:lstStyle/>
                    <a:p>
                      <a:r>
                        <a:rPr lang="fr-FR" sz="1400" b="0" dirty="0">
                          <a:latin typeface="Abadi" panose="020B0604020104020204" pitchFamily="34" charset="0"/>
                        </a:rPr>
                        <a:t>Radioactivité alpha et béta</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400" dirty="0">
                          <a:latin typeface="Abadi Extra Light" panose="020B0204020104020204" pitchFamily="34" charset="0"/>
                        </a:rPr>
                        <a:t>2 x 500 mL plastique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47884306"/>
                  </a:ext>
                </a:extLst>
              </a:tr>
              <a:tr h="370840">
                <a:tc>
                  <a:txBody>
                    <a:bodyPr/>
                    <a:lstStyle/>
                    <a:p>
                      <a:r>
                        <a:rPr lang="fr-FR" sz="1400" b="0" dirty="0">
                          <a:latin typeface="Abadi" panose="020B0604020104020204" pitchFamily="34" charset="0"/>
                        </a:rPr>
                        <a:t>Radioactivité - Tritium et potassium 40 </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fr-FR" sz="1400" dirty="0">
                          <a:latin typeface="Abadi Extra Light" panose="020B0204020104020204" pitchFamily="34" charset="0"/>
                        </a:rPr>
                        <a:t>250 mL plastique</a:t>
                      </a:r>
                      <a:endParaRPr lang="x-none" sz="14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54407354"/>
                  </a:ext>
                </a:extLst>
              </a:tr>
              <a:tr h="370840">
                <a:tc>
                  <a:txBody>
                    <a:bodyPr/>
                    <a:lstStyle/>
                    <a:p>
                      <a:r>
                        <a:rPr lang="fr-FR" sz="1400" b="0" dirty="0">
                          <a:latin typeface="Abadi" panose="020B0604020104020204" pitchFamily="34" charset="0"/>
                        </a:rPr>
                        <a:t>Glyphosate et acide aminométhylphosphonique (AMPA)</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755934" rtl="0" eaLnBrk="1" latinLnBrk="0" hangingPunct="1"/>
                      <a:r>
                        <a:rPr lang="fr-FR" sz="1400" kern="1200" dirty="0">
                          <a:solidFill>
                            <a:schemeClr val="dk1"/>
                          </a:solidFill>
                          <a:latin typeface="Abadi Extra Light" panose="020B0204020104020204" pitchFamily="34" charset="0"/>
                          <a:ea typeface="+mn-ea"/>
                          <a:cs typeface="+mn-cs"/>
                        </a:rPr>
                        <a:t>500 </a:t>
                      </a:r>
                      <a:r>
                        <a:rPr lang="fr-FR" sz="1400" kern="1200" dirty="0" err="1">
                          <a:solidFill>
                            <a:schemeClr val="dk1"/>
                          </a:solidFill>
                          <a:latin typeface="Abadi Extra Light" panose="020B0204020104020204" pitchFamily="34" charset="0"/>
                          <a:ea typeface="+mn-ea"/>
                          <a:cs typeface="+mn-cs"/>
                        </a:rPr>
                        <a:t>mL</a:t>
                      </a:r>
                      <a:r>
                        <a:rPr lang="fr-FR" sz="1400" kern="1200" dirty="0">
                          <a:solidFill>
                            <a:schemeClr val="dk1"/>
                          </a:solidFill>
                          <a:latin typeface="Abadi Extra Light" panose="020B0204020104020204" pitchFamily="34" charset="0"/>
                          <a:ea typeface="+mn-ea"/>
                          <a:cs typeface="+mn-cs"/>
                        </a:rPr>
                        <a:t> plastique</a:t>
                      </a:r>
                      <a:endParaRPr lang="x-none" sz="1400" kern="1200" dirty="0">
                        <a:solidFill>
                          <a:schemeClr val="dk1"/>
                        </a:solidFill>
                        <a:latin typeface="Abadi Extra Light" panose="020B0204020104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84003627"/>
                  </a:ext>
                </a:extLst>
              </a:tr>
              <a:tr h="370840">
                <a:tc>
                  <a:txBody>
                    <a:bodyPr/>
                    <a:lstStyle/>
                    <a:p>
                      <a:r>
                        <a:rPr lang="fr-FR" sz="1400" b="0" dirty="0">
                          <a:latin typeface="Abadi" panose="020B0604020104020204" pitchFamily="34" charset="0"/>
                        </a:rPr>
                        <a:t>Substances per- et </a:t>
                      </a:r>
                      <a:r>
                        <a:rPr lang="fr-FR" sz="1400" b="0" dirty="0" err="1">
                          <a:latin typeface="Abadi" panose="020B0604020104020204" pitchFamily="34" charset="0"/>
                        </a:rPr>
                        <a:t>polyfluoroalkylées</a:t>
                      </a:r>
                      <a:r>
                        <a:rPr lang="fr-FR" sz="1400" b="0" dirty="0">
                          <a:latin typeface="Abadi" panose="020B0604020104020204" pitchFamily="34" charset="0"/>
                        </a:rPr>
                        <a:t> (PFAS)</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500 </a:t>
                      </a:r>
                      <a:r>
                        <a:rPr lang="fr-FR" sz="1400" kern="1200" dirty="0" err="1">
                          <a:solidFill>
                            <a:schemeClr val="dk1"/>
                          </a:solidFill>
                          <a:latin typeface="Abadi Extra Light" panose="020B0204020104020204" pitchFamily="34" charset="0"/>
                          <a:ea typeface="+mn-ea"/>
                          <a:cs typeface="+mn-cs"/>
                        </a:rPr>
                        <a:t>mL</a:t>
                      </a:r>
                      <a:r>
                        <a:rPr lang="fr-FR" sz="1400" kern="1200" dirty="0">
                          <a:solidFill>
                            <a:schemeClr val="dk1"/>
                          </a:solidFill>
                          <a:latin typeface="Abadi Extra Light" panose="020B0204020104020204" pitchFamily="34" charset="0"/>
                          <a:ea typeface="+mn-ea"/>
                          <a:cs typeface="+mn-cs"/>
                        </a:rPr>
                        <a:t> plastique</a:t>
                      </a:r>
                      <a:endParaRPr lang="x-none" sz="1400" kern="1200" dirty="0">
                        <a:solidFill>
                          <a:schemeClr val="dk1"/>
                        </a:solidFill>
                        <a:latin typeface="Abadi Extra Light" panose="020B0204020104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94271778"/>
                  </a:ext>
                </a:extLst>
              </a:tr>
              <a:tr h="370840">
                <a:tc>
                  <a:txBody>
                    <a:bodyPr/>
                    <a:lstStyle/>
                    <a:p>
                      <a:r>
                        <a:rPr lang="fr-FR" sz="1400" b="0" dirty="0">
                          <a:latin typeface="Abadi" panose="020B0604020104020204" pitchFamily="34" charset="0"/>
                        </a:rPr>
                        <a:t>Composés volatils organiques (COV), </a:t>
                      </a:r>
                      <a:r>
                        <a:rPr lang="fr-FR" sz="1400" b="0" dirty="0" err="1">
                          <a:latin typeface="Abadi" panose="020B0604020104020204" pitchFamily="34" charset="0"/>
                        </a:rPr>
                        <a:t>trihalométhanes</a:t>
                      </a:r>
                      <a:r>
                        <a:rPr lang="fr-FR" sz="1400" b="0" dirty="0">
                          <a:latin typeface="Abadi" panose="020B0604020104020204" pitchFamily="34" charset="0"/>
                        </a:rPr>
                        <a:t> (THM), Benzène - Toluène - Ethylbenzène - Xylènes (BTEX)</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nn-NO" sz="1400" kern="1200" dirty="0">
                          <a:solidFill>
                            <a:schemeClr val="dk1"/>
                          </a:solidFill>
                          <a:latin typeface="Abadi Extra Light" panose="020B0204020104020204" pitchFamily="34" charset="0"/>
                          <a:ea typeface="+mn-ea"/>
                          <a:cs typeface="+mn-cs"/>
                        </a:rPr>
                        <a:t>3 x 40 mL verre brun</a:t>
                      </a:r>
                      <a:endParaRPr lang="x-none" sz="1400" kern="1200" dirty="0">
                        <a:solidFill>
                          <a:schemeClr val="dk1"/>
                        </a:solidFill>
                        <a:latin typeface="Abadi Extra Light" panose="020B0204020104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79108015"/>
                  </a:ext>
                </a:extLst>
              </a:tr>
              <a:tr h="370840">
                <a:tc>
                  <a:txBody>
                    <a:bodyPr/>
                    <a:lstStyle/>
                    <a:p>
                      <a:r>
                        <a:rPr lang="fr-FR" sz="1400" b="0" dirty="0">
                          <a:latin typeface="Abadi" panose="020B0604020104020204" pitchFamily="34" charset="0"/>
                        </a:rPr>
                        <a:t>Acrylamide, difénoconazole, fenpropidine, propiconazole, </a:t>
                      </a:r>
                      <a:r>
                        <a:rPr lang="fr-FR" sz="1400" b="0" dirty="0" err="1">
                          <a:latin typeface="Abadi" panose="020B0604020104020204" pitchFamily="34" charset="0"/>
                        </a:rPr>
                        <a:t>acibenzolar-S-methyl</a:t>
                      </a:r>
                      <a:r>
                        <a:rPr lang="fr-FR" sz="1400" b="0" dirty="0">
                          <a:latin typeface="Abadi" panose="020B0604020104020204" pitchFamily="34" charset="0"/>
                        </a:rPr>
                        <a:t>, hydrocarbures aromatiques polycycliques (HAP), composés organiques persistants (POP), polychlorobiphényles (PCB), pesticides organochlorés (POC), multi-résidus pesticides</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500 mL verre brun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67867417"/>
                  </a:ext>
                </a:extLst>
              </a:tr>
              <a:tr h="370840">
                <a:tc>
                  <a:txBody>
                    <a:bodyPr/>
                    <a:lstStyle/>
                    <a:p>
                      <a:r>
                        <a:rPr lang="fr-FR" sz="1400" b="0" dirty="0">
                          <a:latin typeface="Abadi" panose="020B0604020104020204" pitchFamily="34" charset="0"/>
                        </a:rPr>
                        <a:t>Détergents anioniques</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125 mL verre brun</a:t>
                      </a:r>
                      <a:endParaRPr lang="x-none" sz="1400" kern="1200" dirty="0">
                        <a:solidFill>
                          <a:schemeClr val="dk1"/>
                        </a:solidFill>
                        <a:latin typeface="Abadi Extra Light" panose="020B0204020104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63554522"/>
                  </a:ext>
                </a:extLst>
              </a:tr>
              <a:tr h="370840">
                <a:tc>
                  <a:txBody>
                    <a:bodyPr/>
                    <a:lstStyle/>
                    <a:p>
                      <a:r>
                        <a:rPr lang="fr-FR" sz="1400" b="0" dirty="0">
                          <a:latin typeface="Abadi" panose="020B0604020104020204" pitchFamily="34" charset="0"/>
                        </a:rPr>
                        <a:t>Organohalogénés absorbables (</a:t>
                      </a:r>
                      <a:r>
                        <a:rPr lang="fr-FR" sz="1400" b="0" dirty="0" err="1">
                          <a:latin typeface="Abadi" panose="020B0604020104020204" pitchFamily="34" charset="0"/>
                        </a:rPr>
                        <a:t>AO</a:t>
                      </a:r>
                      <a:r>
                        <a:rPr lang="fr-FR" sz="1400" b="0" baseline="-25000" dirty="0" err="1">
                          <a:latin typeface="Abadi" panose="020B0604020104020204" pitchFamily="34" charset="0"/>
                        </a:rPr>
                        <a:t>x</a:t>
                      </a:r>
                      <a:r>
                        <a:rPr lang="fr-FR" sz="1400" b="0" dirty="0">
                          <a:latin typeface="Abadi" panose="020B0604020104020204" pitchFamily="34" charset="0"/>
                        </a:rPr>
                        <a:t>)</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500 mL verre brun</a:t>
                      </a:r>
                      <a:endParaRPr lang="x-none" sz="1400" kern="1200" dirty="0">
                        <a:solidFill>
                          <a:schemeClr val="dk1"/>
                        </a:solidFill>
                        <a:latin typeface="Abadi Extra Light" panose="020B0204020104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19989428"/>
                  </a:ext>
                </a:extLst>
              </a:tr>
              <a:tr h="370840">
                <a:tc>
                  <a:txBody>
                    <a:bodyPr/>
                    <a:lstStyle/>
                    <a:p>
                      <a:r>
                        <a:rPr lang="fr-FR" sz="1400" b="0" dirty="0">
                          <a:latin typeface="Abadi" panose="020B0604020104020204" pitchFamily="34" charset="0"/>
                        </a:rPr>
                        <a:t>Ammonium (NH</a:t>
                      </a:r>
                      <a:r>
                        <a:rPr lang="fr-FR" sz="1400" b="0" baseline="-25000" dirty="0">
                          <a:latin typeface="Abadi" panose="020B0604020104020204" pitchFamily="34" charset="0"/>
                        </a:rPr>
                        <a:t>4</a:t>
                      </a:r>
                      <a:r>
                        <a:rPr lang="fr-FR" sz="1400" b="0" baseline="0" dirty="0">
                          <a:latin typeface="Abadi" panose="020B0604020104020204" pitchFamily="34" charset="0"/>
                        </a:rPr>
                        <a:t>)</a:t>
                      </a:r>
                      <a:r>
                        <a:rPr lang="fr-FR" sz="1400" b="0" baseline="-25000" dirty="0">
                          <a:latin typeface="Abadi" panose="020B0604020104020204" pitchFamily="34" charset="0"/>
                        </a:rPr>
                        <a:t>, </a:t>
                      </a:r>
                      <a:r>
                        <a:rPr lang="fr-FR" sz="1400" b="0" baseline="0" dirty="0">
                          <a:latin typeface="Abadi" panose="020B0604020104020204" pitchFamily="34" charset="0"/>
                        </a:rPr>
                        <a:t>nitrate</a:t>
                      </a:r>
                      <a:r>
                        <a:rPr lang="fr-FR" sz="1400" b="0" baseline="-25000" dirty="0">
                          <a:latin typeface="Abadi" panose="020B0604020104020204" pitchFamily="34" charset="0"/>
                        </a:rPr>
                        <a:t> </a:t>
                      </a:r>
                      <a:r>
                        <a:rPr lang="fr-FR" sz="1400" b="0" baseline="0" dirty="0">
                          <a:latin typeface="Abadi" panose="020B0604020104020204" pitchFamily="34" charset="0"/>
                        </a:rPr>
                        <a:t>(</a:t>
                      </a:r>
                      <a:r>
                        <a:rPr lang="fr-FR" sz="1400" b="0" dirty="0">
                          <a:latin typeface="Abadi" panose="020B0604020104020204" pitchFamily="34" charset="0"/>
                        </a:rPr>
                        <a:t>NO</a:t>
                      </a:r>
                      <a:r>
                        <a:rPr lang="fr-FR" sz="1400" b="0" baseline="-25000" dirty="0">
                          <a:latin typeface="Abadi" panose="020B0604020104020204" pitchFamily="34" charset="0"/>
                        </a:rPr>
                        <a:t>3</a:t>
                      </a:r>
                      <a:r>
                        <a:rPr lang="fr-FR" sz="1400" b="0" baseline="0" dirty="0">
                          <a:latin typeface="Abadi" panose="020B0604020104020204" pitchFamily="34" charset="0"/>
                        </a:rPr>
                        <a:t>)</a:t>
                      </a:r>
                      <a:r>
                        <a:rPr lang="fr-FR" sz="1400" b="0" baseline="-25000" dirty="0">
                          <a:latin typeface="Abadi" panose="020B0604020104020204" pitchFamily="34" charset="0"/>
                        </a:rPr>
                        <a:t>, </a:t>
                      </a:r>
                      <a:r>
                        <a:rPr lang="fr-FR" sz="1400" b="0" baseline="0" dirty="0">
                          <a:latin typeface="Abadi" panose="020B0604020104020204" pitchFamily="34" charset="0"/>
                        </a:rPr>
                        <a:t>nitrite (</a:t>
                      </a:r>
                      <a:r>
                        <a:rPr lang="fr-FR" sz="1400" b="0" dirty="0">
                          <a:latin typeface="Abadi" panose="020B0604020104020204" pitchFamily="34" charset="0"/>
                        </a:rPr>
                        <a:t>NO</a:t>
                      </a:r>
                      <a:r>
                        <a:rPr lang="fr-FR" sz="1400" b="0" baseline="-25000" dirty="0">
                          <a:latin typeface="Abadi" panose="020B0604020104020204" pitchFamily="34" charset="0"/>
                        </a:rPr>
                        <a:t>2</a:t>
                      </a:r>
                      <a:r>
                        <a:rPr lang="fr-FR" sz="1400" b="0" baseline="0" dirty="0">
                          <a:latin typeface="Abadi" panose="020B0604020104020204" pitchFamily="34" charset="0"/>
                        </a:rPr>
                        <a:t>)</a:t>
                      </a:r>
                      <a:r>
                        <a:rPr lang="fr-FR" sz="1400" b="0" baseline="-25000" dirty="0">
                          <a:latin typeface="Abadi" panose="020B0604020104020204" pitchFamily="34" charset="0"/>
                        </a:rPr>
                        <a:t>, </a:t>
                      </a:r>
                      <a:r>
                        <a:rPr lang="fr-FR" sz="1400" b="0" dirty="0">
                          <a:latin typeface="Abadi" panose="020B0604020104020204" pitchFamily="34" charset="0"/>
                        </a:rPr>
                        <a:t>ST</a:t>
                      </a:r>
                      <a:r>
                        <a:rPr lang="fr-FR" sz="1400" b="0" baseline="0" dirty="0">
                          <a:latin typeface="Abadi" panose="020B0604020104020204" pitchFamily="34" charset="0"/>
                        </a:rPr>
                        <a:t>-</a:t>
                      </a:r>
                      <a:r>
                        <a:rPr lang="fr-FR" sz="1400" b="0" dirty="0">
                          <a:latin typeface="Abadi" panose="020B0604020104020204" pitchFamily="34" charset="0"/>
                        </a:rPr>
                        <a:t>DCO, azote </a:t>
                      </a:r>
                      <a:r>
                        <a:rPr lang="fr-FR" sz="1400" b="0" dirty="0" err="1">
                          <a:latin typeface="Abadi" panose="020B0604020104020204" pitchFamily="34" charset="0"/>
                        </a:rPr>
                        <a:t>kjeldahl</a:t>
                      </a:r>
                      <a:r>
                        <a:rPr lang="fr-FR" sz="1400" b="0" dirty="0">
                          <a:latin typeface="Abadi" panose="020B0604020104020204" pitchFamily="34" charset="0"/>
                        </a:rPr>
                        <a:t> (NTK), phosphore total, chlorure (Cl), </a:t>
                      </a:r>
                      <a:r>
                        <a:rPr lang="fr-FR" sz="1400" b="0" dirty="0" err="1">
                          <a:latin typeface="Abadi" panose="020B0604020104020204" pitchFamily="34" charset="0"/>
                        </a:rPr>
                        <a:t>orthophosphate</a:t>
                      </a:r>
                      <a:r>
                        <a:rPr lang="fr-FR" sz="1400" b="0" dirty="0">
                          <a:latin typeface="Abadi" panose="020B0604020104020204" pitchFamily="34" charset="0"/>
                        </a:rPr>
                        <a:t> (PO</a:t>
                      </a:r>
                      <a:r>
                        <a:rPr lang="fr-FR" sz="1400" b="0" baseline="-25000" dirty="0">
                          <a:latin typeface="Abadi" panose="020B0604020104020204" pitchFamily="34" charset="0"/>
                        </a:rPr>
                        <a:t>4</a:t>
                      </a:r>
                      <a:r>
                        <a:rPr lang="fr-FR" sz="1400" b="0" baseline="0" dirty="0">
                          <a:latin typeface="Abadi" panose="020B0604020104020204" pitchFamily="34" charset="0"/>
                        </a:rPr>
                        <a:t>)</a:t>
                      </a:r>
                      <a:r>
                        <a:rPr lang="fr-FR" sz="1400" b="0" baseline="-25000" dirty="0">
                          <a:latin typeface="Abadi" panose="020B0604020104020204" pitchFamily="34" charset="0"/>
                        </a:rPr>
                        <a:t>, </a:t>
                      </a:r>
                      <a:r>
                        <a:rPr lang="fr-FR" sz="1400" b="0" baseline="0" dirty="0">
                          <a:latin typeface="Abadi" panose="020B0604020104020204" pitchFamily="34" charset="0"/>
                        </a:rPr>
                        <a:t>fluorure (</a:t>
                      </a:r>
                      <a:r>
                        <a:rPr lang="fr-FR" sz="1400" b="0" dirty="0">
                          <a:latin typeface="Abadi" panose="020B0604020104020204" pitchFamily="34" charset="0"/>
                        </a:rPr>
                        <a:t>F) (eau de mer)</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2 x 1L plastique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9891725"/>
                  </a:ext>
                </a:extLst>
              </a:tr>
              <a:tr h="370840">
                <a:tc>
                  <a:txBody>
                    <a:bodyPr/>
                    <a:lstStyle/>
                    <a:p>
                      <a:r>
                        <a:rPr lang="fr-FR" sz="1400" b="0" dirty="0">
                          <a:latin typeface="Abadi" panose="020B0604020104020204" pitchFamily="34" charset="0"/>
                        </a:rPr>
                        <a:t>Métaux (eau de mer) </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150 mL plastique </a:t>
                      </a:r>
                    </a:p>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(stabilisation HNO3)</a:t>
                      </a:r>
                      <a:endParaRPr lang="x-none" sz="1400" kern="1200" dirty="0">
                        <a:solidFill>
                          <a:schemeClr val="dk1"/>
                        </a:solidFill>
                        <a:latin typeface="Abadi Extra Light" panose="020B0204020104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87623771"/>
                  </a:ext>
                </a:extLst>
              </a:tr>
              <a:tr h="370840">
                <a:tc>
                  <a:txBody>
                    <a:bodyPr/>
                    <a:lstStyle/>
                    <a:p>
                      <a:r>
                        <a:rPr lang="fr-FR" sz="1400" b="0" dirty="0">
                          <a:latin typeface="Abadi" panose="020B0604020104020204" pitchFamily="34" charset="0"/>
                        </a:rPr>
                        <a:t>Cyanures totaux, indice phénol</a:t>
                      </a:r>
                      <a:endParaRPr lang="x-none" sz="14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Abadi Extra Light" panose="020B0204020104020204" pitchFamily="34" charset="0"/>
                          <a:ea typeface="+mn-ea"/>
                          <a:cs typeface="+mn-cs"/>
                        </a:rPr>
                        <a:t>250 mL plastique</a:t>
                      </a:r>
                      <a:endParaRPr lang="x-none" sz="1400" kern="1200" dirty="0">
                        <a:solidFill>
                          <a:schemeClr val="dk1"/>
                        </a:solidFill>
                        <a:latin typeface="Abadi Extra Light" panose="020B020402010402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89533826"/>
                  </a:ext>
                </a:extLst>
              </a:tr>
            </a:tbl>
          </a:graphicData>
        </a:graphic>
      </p:graphicFrame>
      <p:sp>
        <p:nvSpPr>
          <p:cNvPr id="10" name="ZoneTexte 9">
            <a:extLst>
              <a:ext uri="{FF2B5EF4-FFF2-40B4-BE49-F238E27FC236}">
                <a16:creationId xmlns:a16="http://schemas.microsoft.com/office/drawing/2014/main" id="{62E71020-7955-64B0-E042-609204C05517}"/>
              </a:ext>
            </a:extLst>
          </p:cNvPr>
          <p:cNvSpPr txBox="1"/>
          <p:nvPr/>
        </p:nvSpPr>
        <p:spPr>
          <a:xfrm>
            <a:off x="3958046" y="2291994"/>
            <a:ext cx="2411783" cy="369332"/>
          </a:xfrm>
          <a:prstGeom prst="rect">
            <a:avLst/>
          </a:prstGeom>
          <a:noFill/>
          <a:ln>
            <a:solidFill>
              <a:srgbClr val="F1863C"/>
            </a:solidFill>
          </a:ln>
        </p:spPr>
        <p:txBody>
          <a:bodyPr wrap="square" rtlCol="0">
            <a:spAutoFit/>
          </a:bodyPr>
          <a:lstStyle/>
          <a:p>
            <a:pPr algn="ctr"/>
            <a:r>
              <a:rPr lang="fr-FR" dirty="0">
                <a:solidFill>
                  <a:srgbClr val="F1863C"/>
                </a:solidFill>
                <a:latin typeface="Abadi Extra Light" panose="020B0204020104020204" pitchFamily="34" charset="0"/>
              </a:rPr>
              <a:t>Sous-traitance Chimie</a:t>
            </a:r>
          </a:p>
        </p:txBody>
      </p:sp>
      <p:pic>
        <p:nvPicPr>
          <p:cNvPr id="11" name="Image 10">
            <a:hlinkClick r:id="rId5" action="ppaction://hlinksldjump"/>
            <a:extLst>
              <a:ext uri="{FF2B5EF4-FFF2-40B4-BE49-F238E27FC236}">
                <a16:creationId xmlns:a16="http://schemas.microsoft.com/office/drawing/2014/main" id="{C7011C11-F9CF-6DB6-B35B-0C43D66149EF}"/>
              </a:ext>
            </a:extLst>
          </p:cNvPr>
          <p:cNvPicPr>
            <a:picLocks noChangeAspect="1"/>
          </p:cNvPicPr>
          <p:nvPr/>
        </p:nvPicPr>
        <p:blipFill>
          <a:blip r:embed="rId6"/>
          <a:stretch>
            <a:fillRect/>
          </a:stretch>
        </p:blipFill>
        <p:spPr>
          <a:xfrm>
            <a:off x="6875588" y="8583470"/>
            <a:ext cx="445047" cy="1877731"/>
          </a:xfrm>
          <a:prstGeom prst="rect">
            <a:avLst/>
          </a:prstGeom>
        </p:spPr>
      </p:pic>
      <p:sp>
        <p:nvSpPr>
          <p:cNvPr id="2" name="ZoneTexte 1">
            <a:extLst>
              <a:ext uri="{FF2B5EF4-FFF2-40B4-BE49-F238E27FC236}">
                <a16:creationId xmlns:a16="http://schemas.microsoft.com/office/drawing/2014/main" id="{70438451-AA70-9ADB-5120-ECD001BB6E5C}"/>
              </a:ext>
            </a:extLst>
          </p:cNvPr>
          <p:cNvSpPr txBox="1"/>
          <p:nvPr/>
        </p:nvSpPr>
        <p:spPr>
          <a:xfrm>
            <a:off x="574405" y="9897816"/>
            <a:ext cx="5858289" cy="461665"/>
          </a:xfrm>
          <a:prstGeom prst="rect">
            <a:avLst/>
          </a:prstGeom>
          <a:noFill/>
        </p:spPr>
        <p:txBody>
          <a:bodyPr wrap="square" rtlCol="0">
            <a:spAutoFit/>
          </a:bodyPr>
          <a:lstStyle/>
          <a:p>
            <a:r>
              <a:rPr lang="fr-FR" sz="1200" dirty="0"/>
              <a:t> * A noter que cette liste non exhaustive, flaconnage à définir au cas par cas en fonction des </a:t>
            </a:r>
          </a:p>
          <a:p>
            <a:r>
              <a:rPr lang="fr-FR" sz="1200" dirty="0"/>
              <a:t>    paramètres demandés par le client</a:t>
            </a:r>
          </a:p>
        </p:txBody>
      </p:sp>
    </p:spTree>
    <p:extLst>
      <p:ext uri="{BB962C8B-B14F-4D97-AF65-F5344CB8AC3E}">
        <p14:creationId xmlns:p14="http://schemas.microsoft.com/office/powerpoint/2010/main" val="185231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que 4" descr="Laboratoire de chimie">
            <a:extLst>
              <a:ext uri="{FF2B5EF4-FFF2-40B4-BE49-F238E27FC236}">
                <a16:creationId xmlns:a16="http://schemas.microsoft.com/office/drawing/2014/main" id="{F3571783-DD53-D83A-D1B4-DBC753E5971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439" t="13765" r="13000" b="15502"/>
          <a:stretch/>
        </p:blipFill>
        <p:spPr>
          <a:xfrm>
            <a:off x="-492934" y="6318054"/>
            <a:ext cx="6123328" cy="6052439"/>
          </a:xfrm>
          <a:prstGeom prst="rect">
            <a:avLst/>
          </a:prstGeom>
        </p:spPr>
      </p:pic>
      <p:grpSp>
        <p:nvGrpSpPr>
          <p:cNvPr id="35" name="Groupe 34">
            <a:extLst>
              <a:ext uri="{FF2B5EF4-FFF2-40B4-BE49-F238E27FC236}">
                <a16:creationId xmlns:a16="http://schemas.microsoft.com/office/drawing/2014/main" id="{AE1EC745-82DF-227B-C759-4584C2EE1D22}"/>
              </a:ext>
            </a:extLst>
          </p:cNvPr>
          <p:cNvGrpSpPr/>
          <p:nvPr/>
        </p:nvGrpSpPr>
        <p:grpSpPr>
          <a:xfrm>
            <a:off x="6983675" y="0"/>
            <a:ext cx="576000" cy="4463388"/>
            <a:chOff x="0" y="1"/>
            <a:chExt cx="576000" cy="4377018"/>
          </a:xfrm>
        </p:grpSpPr>
        <p:sp>
          <p:nvSpPr>
            <p:cNvPr id="36" name="Rectangle 35">
              <a:extLst>
                <a:ext uri="{FF2B5EF4-FFF2-40B4-BE49-F238E27FC236}">
                  <a16:creationId xmlns:a16="http://schemas.microsoft.com/office/drawing/2014/main" id="{BAE491C4-CC34-DB4D-D020-D3E245ECD819}"/>
                </a:ext>
              </a:extLst>
            </p:cNvPr>
            <p:cNvSpPr/>
            <p:nvPr/>
          </p:nvSpPr>
          <p:spPr>
            <a:xfrm>
              <a:off x="0" y="459443"/>
              <a:ext cx="576000" cy="391757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F72E006-D22B-B728-52B9-8E7FA8591BEA}"/>
                </a:ext>
              </a:extLst>
            </p:cNvPr>
            <p:cNvSpPr/>
            <p:nvPr/>
          </p:nvSpPr>
          <p:spPr>
            <a:xfrm>
              <a:off x="0" y="1"/>
              <a:ext cx="576000" cy="3917576"/>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2941C6D9-A2D6-E530-0ED7-8E99D9E216A6}"/>
                </a:ext>
              </a:extLst>
            </p:cNvPr>
            <p:cNvSpPr txBox="1"/>
            <p:nvPr/>
          </p:nvSpPr>
          <p:spPr>
            <a:xfrm>
              <a:off x="18472" y="4010507"/>
              <a:ext cx="517236" cy="271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1863C"/>
                  </a:solidFill>
                  <a:effectLst/>
                  <a:uLnTx/>
                  <a:uFillTx/>
                  <a:latin typeface="Abadi" panose="020B0604020104020204" pitchFamily="34" charset="0"/>
                  <a:ea typeface="+mn-ea"/>
                  <a:cs typeface="Arial" panose="020B0604020202020204" pitchFamily="34" charset="0"/>
                </a:rPr>
                <a:t>11</a:t>
              </a:r>
              <a:endParaRPr kumimoji="0" lang="x-none" sz="1200" b="1" i="0" u="none" strike="noStrike" kern="1200" cap="none" spc="0" normalizeH="0" baseline="0" noProof="0" dirty="0">
                <a:ln>
                  <a:noFill/>
                </a:ln>
                <a:solidFill>
                  <a:srgbClr val="F1863C"/>
                </a:solidFill>
                <a:effectLst/>
                <a:uLnTx/>
                <a:uFillTx/>
                <a:latin typeface="Abadi" panose="020B0604020104020204" pitchFamily="34" charset="0"/>
                <a:ea typeface="+mn-ea"/>
                <a:cs typeface="Arial" panose="020B0604020202020204" pitchFamily="34" charset="0"/>
              </a:endParaRPr>
            </a:p>
          </p:txBody>
        </p:sp>
        <p:sp>
          <p:nvSpPr>
            <p:cNvPr id="39" name="ZoneTexte 38">
              <a:extLst>
                <a:ext uri="{FF2B5EF4-FFF2-40B4-BE49-F238E27FC236}">
                  <a16:creationId xmlns:a16="http://schemas.microsoft.com/office/drawing/2014/main" id="{C6D943DA-F95B-B7BE-DC53-C4AA943B0517}"/>
                </a:ext>
              </a:extLst>
            </p:cNvPr>
            <p:cNvSpPr txBox="1"/>
            <p:nvPr/>
          </p:nvSpPr>
          <p:spPr>
            <a:xfrm>
              <a:off x="39926" y="29564"/>
              <a:ext cx="492443" cy="3858443"/>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0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PRÉLÈVEMENTS</a:t>
              </a:r>
            </a:p>
          </p:txBody>
        </p:sp>
      </p:grpSp>
      <p:sp>
        <p:nvSpPr>
          <p:cNvPr id="6" name="Rectangle 5">
            <a:extLst>
              <a:ext uri="{FF2B5EF4-FFF2-40B4-BE49-F238E27FC236}">
                <a16:creationId xmlns:a16="http://schemas.microsoft.com/office/drawing/2014/main" id="{E7C4AC65-25A1-6A98-1CE2-063D73D65C18}"/>
              </a:ext>
            </a:extLst>
          </p:cNvPr>
          <p:cNvSpPr/>
          <p:nvPr/>
        </p:nvSpPr>
        <p:spPr>
          <a:xfrm>
            <a:off x="1875036" y="1086543"/>
            <a:ext cx="4518403" cy="590457"/>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ZoneTexte 10">
            <a:extLst>
              <a:ext uri="{FF2B5EF4-FFF2-40B4-BE49-F238E27FC236}">
                <a16:creationId xmlns:a16="http://schemas.microsoft.com/office/drawing/2014/main" id="{44379020-0C55-5CF8-5CE5-B714A62E6AA9}"/>
              </a:ext>
            </a:extLst>
          </p:cNvPr>
          <p:cNvSpPr txBox="1"/>
          <p:nvPr/>
        </p:nvSpPr>
        <p:spPr>
          <a:xfrm>
            <a:off x="2045494" y="1200176"/>
            <a:ext cx="4264459" cy="369332"/>
          </a:xfrm>
          <a:prstGeom prst="rect">
            <a:avLst/>
          </a:prstGeom>
          <a:noFill/>
        </p:spPr>
        <p:txBody>
          <a:bodyPr wrap="square">
            <a:spAutoFit/>
          </a:bodyPr>
          <a:lstStyle/>
          <a:p>
            <a:pPr algn="ctr"/>
            <a:r>
              <a:rPr lang="en-US" b="1" spc="80" dirty="0">
                <a:solidFill>
                  <a:schemeClr val="bg1"/>
                </a:solidFill>
                <a:latin typeface="Abadi" panose="020B0604020104020204" pitchFamily="34" charset="0"/>
                <a:cs typeface="Arial" panose="020B0604020202020204" pitchFamily="34" charset="0"/>
              </a:rPr>
              <a:t>FLACONNAGE</a:t>
            </a:r>
            <a:endParaRPr lang="x-none" b="1" spc="80" dirty="0">
              <a:solidFill>
                <a:schemeClr val="bg1"/>
              </a:solidFill>
              <a:latin typeface="Abadi" panose="020B0604020104020204" pitchFamily="34" charset="0"/>
              <a:cs typeface="Arial" panose="020B0604020202020204" pitchFamily="34" charset="0"/>
            </a:endParaRPr>
          </a:p>
        </p:txBody>
      </p:sp>
      <p:sp>
        <p:nvSpPr>
          <p:cNvPr id="12" name="Ellipse 11">
            <a:extLst>
              <a:ext uri="{FF2B5EF4-FFF2-40B4-BE49-F238E27FC236}">
                <a16:creationId xmlns:a16="http://schemas.microsoft.com/office/drawing/2014/main" id="{75DC1AE8-60D4-D377-67D7-BBD8B30537CD}"/>
              </a:ext>
            </a:extLst>
          </p:cNvPr>
          <p:cNvSpPr/>
          <p:nvPr/>
        </p:nvSpPr>
        <p:spPr>
          <a:xfrm>
            <a:off x="641661" y="661771"/>
            <a:ext cx="1403832" cy="1440000"/>
          </a:xfrm>
          <a:prstGeom prst="ellipse">
            <a:avLst/>
          </a:prstGeom>
          <a:solidFill>
            <a:schemeClr val="bg1"/>
          </a:solidFill>
          <a:ln w="38100">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3" name="Image 12" descr="Une image contenant capture d’écran, texte, conception&#10;&#10;Description générée automatiquement">
            <a:extLst>
              <a:ext uri="{FF2B5EF4-FFF2-40B4-BE49-F238E27FC236}">
                <a16:creationId xmlns:a16="http://schemas.microsoft.com/office/drawing/2014/main" id="{A5F88F46-6067-82FA-4A6A-94C2595502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06" y="914558"/>
            <a:ext cx="962042" cy="962042"/>
          </a:xfrm>
          <a:prstGeom prst="rect">
            <a:avLst/>
          </a:prstGeom>
        </p:spPr>
      </p:pic>
      <p:sp>
        <p:nvSpPr>
          <p:cNvPr id="3" name="ZoneTexte 2">
            <a:extLst>
              <a:ext uri="{FF2B5EF4-FFF2-40B4-BE49-F238E27FC236}">
                <a16:creationId xmlns:a16="http://schemas.microsoft.com/office/drawing/2014/main" id="{89D7E3C4-EFE4-2FC1-EA82-2C69A2DF0356}"/>
              </a:ext>
            </a:extLst>
          </p:cNvPr>
          <p:cNvSpPr txBox="1"/>
          <p:nvPr/>
        </p:nvSpPr>
        <p:spPr>
          <a:xfrm>
            <a:off x="3458817" y="2729522"/>
            <a:ext cx="2932487" cy="369332"/>
          </a:xfrm>
          <a:prstGeom prst="rect">
            <a:avLst/>
          </a:prstGeom>
          <a:noFill/>
          <a:ln>
            <a:solidFill>
              <a:srgbClr val="F1863C"/>
            </a:solidFill>
          </a:ln>
        </p:spPr>
        <p:txBody>
          <a:bodyPr wrap="square" rtlCol="0">
            <a:spAutoFit/>
          </a:bodyPr>
          <a:lstStyle/>
          <a:p>
            <a:pPr algn="ctr"/>
            <a:r>
              <a:rPr lang="fr-FR" dirty="0">
                <a:solidFill>
                  <a:srgbClr val="F1863C"/>
                </a:solidFill>
                <a:latin typeface="Abadi Extra Light" panose="020B0204020104020204" pitchFamily="34" charset="0"/>
              </a:rPr>
              <a:t>Microbiologie / Chimie</a:t>
            </a:r>
          </a:p>
        </p:txBody>
      </p:sp>
      <p:graphicFrame>
        <p:nvGraphicFramePr>
          <p:cNvPr id="7" name="Tableau 6">
            <a:extLst>
              <a:ext uri="{FF2B5EF4-FFF2-40B4-BE49-F238E27FC236}">
                <a16:creationId xmlns:a16="http://schemas.microsoft.com/office/drawing/2014/main" id="{4B0961BA-648C-DC9F-404C-7475A50DAB73}"/>
              </a:ext>
            </a:extLst>
          </p:cNvPr>
          <p:cNvGraphicFramePr>
            <a:graphicFrameLocks noGrp="1"/>
          </p:cNvGraphicFramePr>
          <p:nvPr>
            <p:extLst>
              <p:ext uri="{D42A27DB-BD31-4B8C-83A1-F6EECF244321}">
                <p14:modId xmlns:p14="http://schemas.microsoft.com/office/powerpoint/2010/main" val="1531785564"/>
              </p:ext>
            </p:extLst>
          </p:nvPr>
        </p:nvGraphicFramePr>
        <p:xfrm>
          <a:off x="641661" y="3354091"/>
          <a:ext cx="5751778" cy="4142205"/>
        </p:xfrm>
        <a:graphic>
          <a:graphicData uri="http://schemas.openxmlformats.org/drawingml/2006/table">
            <a:tbl>
              <a:tblPr firstRow="1" bandRow="1">
                <a:tableStyleId>{21E4AEA4-8DFA-4A89-87EB-49C32662AFE0}</a:tableStyleId>
              </a:tblPr>
              <a:tblGrid>
                <a:gridCol w="2204234">
                  <a:extLst>
                    <a:ext uri="{9D8B030D-6E8A-4147-A177-3AD203B41FA5}">
                      <a16:colId xmlns:a16="http://schemas.microsoft.com/office/drawing/2014/main" val="1221293360"/>
                    </a:ext>
                  </a:extLst>
                </a:gridCol>
                <a:gridCol w="3547544">
                  <a:extLst>
                    <a:ext uri="{9D8B030D-6E8A-4147-A177-3AD203B41FA5}">
                      <a16:colId xmlns:a16="http://schemas.microsoft.com/office/drawing/2014/main" val="4145359898"/>
                    </a:ext>
                  </a:extLst>
                </a:gridCol>
              </a:tblGrid>
              <a:tr h="396641">
                <a:tc>
                  <a:txBody>
                    <a:bodyPr/>
                    <a:lstStyle/>
                    <a:p>
                      <a:pPr algn="ctr"/>
                      <a:r>
                        <a:rPr lang="fr-FR" sz="1200" dirty="0">
                          <a:latin typeface="Abadi" panose="020B0604020104020204" pitchFamily="34" charset="0"/>
                        </a:rPr>
                        <a:t>PLAN DE CONTRÔLE</a:t>
                      </a:r>
                      <a:endParaRPr lang="x-none" sz="120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FR" sz="1200" dirty="0">
                          <a:latin typeface="Abadi" panose="020B0604020104020204" pitchFamily="34" charset="0"/>
                        </a:rPr>
                        <a:t>FLACONNAGE</a:t>
                      </a:r>
                      <a:endParaRPr lang="x-none" sz="120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8221343"/>
                  </a:ext>
                </a:extLst>
              </a:tr>
              <a:tr h="582872">
                <a:tc>
                  <a:txBody>
                    <a:bodyPr/>
                    <a:lstStyle/>
                    <a:p>
                      <a:r>
                        <a:rPr lang="fr-FR" dirty="0">
                          <a:latin typeface="Abadi" panose="020B0604020104020204" pitchFamily="34" charset="0"/>
                        </a:rPr>
                        <a:t>B3 </a:t>
                      </a:r>
                    </a:p>
                    <a:p>
                      <a:endParaRPr lang="fr-FR" dirty="0">
                        <a:latin typeface="Abadi" panose="020B0604020104020204" pitchFamily="34" charset="0"/>
                      </a:endParaRPr>
                    </a:p>
                    <a:p>
                      <a:endParaRPr lang="fr-FR" dirty="0">
                        <a:latin typeface="Abadi" panose="020B0604020104020204" pitchFamily="34" charset="0"/>
                      </a:endParaRPr>
                    </a:p>
                    <a:p>
                      <a:endParaRPr lang="fr-FR" dirty="0">
                        <a:latin typeface="Abadi" panose="020B0604020104020204" pitchFamily="34" charset="0"/>
                      </a:endParaRPr>
                    </a:p>
                    <a:p>
                      <a:endParaRPr lang="fr-FR" dirty="0">
                        <a:latin typeface="Abadi" panose="020B0604020104020204" pitchFamily="34" charset="0"/>
                      </a:endParaRPr>
                    </a:p>
                    <a:p>
                      <a:r>
                        <a:rPr lang="fr-FR" dirty="0">
                          <a:latin typeface="Abadi" panose="020B0604020104020204" pitchFamily="34" charset="0"/>
                        </a:rPr>
                        <a:t>D1</a:t>
                      </a:r>
                      <a:endParaRPr lang="x-none"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dirty="0">
                          <a:latin typeface="Abadi Extra Light" panose="020B0204020104020204" pitchFamily="34" charset="0"/>
                        </a:rPr>
                        <a:t>500 mL thiosulfate 120 mg/L</a:t>
                      </a:r>
                    </a:p>
                    <a:p>
                      <a:pPr marL="0" marR="0" lvl="0" indent="0" algn="ctr" defTabSz="755934" rtl="0" eaLnBrk="1" fontAlgn="auto" latinLnBrk="0" hangingPunct="1">
                        <a:lnSpc>
                          <a:spcPct val="100000"/>
                        </a:lnSpc>
                        <a:spcBef>
                          <a:spcPts val="0"/>
                        </a:spcBef>
                        <a:spcAft>
                          <a:spcPts val="0"/>
                        </a:spcAft>
                        <a:buClrTx/>
                        <a:buSzTx/>
                        <a:buFontTx/>
                        <a:buNone/>
                        <a:tabLst/>
                        <a:defRPr/>
                      </a:pPr>
                      <a:endParaRPr lang="fr-FR" dirty="0">
                        <a:latin typeface="Abadi Extra Light" panose="020B0204020104020204" pitchFamily="34" charset="0"/>
                      </a:endParaRPr>
                    </a:p>
                    <a:p>
                      <a:pPr marL="0" marR="0" lvl="0" indent="0" algn="ctr" defTabSz="755934" rtl="0" eaLnBrk="1" fontAlgn="auto" latinLnBrk="0" hangingPunct="1">
                        <a:lnSpc>
                          <a:spcPct val="100000"/>
                        </a:lnSpc>
                        <a:spcBef>
                          <a:spcPts val="0"/>
                        </a:spcBef>
                        <a:spcAft>
                          <a:spcPts val="0"/>
                        </a:spcAft>
                        <a:buClrTx/>
                        <a:buSzTx/>
                        <a:buFontTx/>
                        <a:buNone/>
                        <a:tabLst/>
                        <a:defRPr/>
                      </a:pPr>
                      <a:endParaRPr lang="fr-FR" dirty="0">
                        <a:latin typeface="Abadi Extra Light" panose="020B0204020104020204" pitchFamily="34" charset="0"/>
                      </a:endParaRPr>
                    </a:p>
                    <a:p>
                      <a:pPr marL="0" marR="0" lvl="0" indent="0" algn="ctr" defTabSz="755934" rtl="0" eaLnBrk="1" fontAlgn="auto" latinLnBrk="0" hangingPunct="1">
                        <a:lnSpc>
                          <a:spcPct val="100000"/>
                        </a:lnSpc>
                        <a:spcBef>
                          <a:spcPts val="0"/>
                        </a:spcBef>
                        <a:spcAft>
                          <a:spcPts val="0"/>
                        </a:spcAft>
                        <a:buClrTx/>
                        <a:buSzTx/>
                        <a:buFontTx/>
                        <a:buNone/>
                        <a:tabLst/>
                        <a:defRPr/>
                      </a:pPr>
                      <a:r>
                        <a:rPr lang="fr-FR" dirty="0">
                          <a:latin typeface="Abadi Extra Light" panose="020B0204020104020204" pitchFamily="34" charset="0"/>
                        </a:rPr>
                        <a:t>500 </a:t>
                      </a:r>
                      <a:r>
                        <a:rPr lang="fr-FR" dirty="0" err="1">
                          <a:latin typeface="Abadi Extra Light" panose="020B0204020104020204" pitchFamily="34" charset="0"/>
                        </a:rPr>
                        <a:t>mL</a:t>
                      </a:r>
                      <a:r>
                        <a:rPr lang="fr-FR" dirty="0">
                          <a:latin typeface="Abadi Extra Light" panose="020B0204020104020204" pitchFamily="34" charset="0"/>
                        </a:rPr>
                        <a:t> thiosulfate 120 mg/L + 500 </a:t>
                      </a:r>
                      <a:r>
                        <a:rPr lang="fr-FR" dirty="0" err="1">
                          <a:latin typeface="Abadi Extra Light" panose="020B0204020104020204" pitchFamily="34" charset="0"/>
                        </a:rPr>
                        <a:t>mL</a:t>
                      </a:r>
                      <a:r>
                        <a:rPr lang="fr-FR" dirty="0">
                          <a:latin typeface="Abadi Extra Light" panose="020B0204020104020204" pitchFamily="34" charset="0"/>
                        </a:rPr>
                        <a:t> plastique + 250 </a:t>
                      </a:r>
                      <a:r>
                        <a:rPr lang="fr-FR" dirty="0" err="1">
                          <a:latin typeface="Abadi Extra Light" panose="020B0204020104020204" pitchFamily="34" charset="0"/>
                        </a:rPr>
                        <a:t>mL</a:t>
                      </a:r>
                      <a:r>
                        <a:rPr lang="fr-FR" dirty="0">
                          <a:latin typeface="Abadi Extra Light" panose="020B0204020104020204" pitchFamily="34" charset="0"/>
                        </a:rPr>
                        <a:t> plastique + 150 </a:t>
                      </a:r>
                      <a:r>
                        <a:rPr lang="fr-FR" dirty="0" err="1">
                          <a:latin typeface="Abadi Extra Light" panose="020B0204020104020204" pitchFamily="34" charset="0"/>
                        </a:rPr>
                        <a:t>mL</a:t>
                      </a:r>
                      <a:r>
                        <a:rPr lang="fr-FR" dirty="0">
                          <a:latin typeface="Abadi Extra Light" panose="020B0204020104020204" pitchFamily="34" charset="0"/>
                        </a:rPr>
                        <a:t> plastique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47884306"/>
                  </a:ext>
                </a:extLst>
              </a:tr>
              <a:tr h="582872">
                <a:tc>
                  <a:txBody>
                    <a:bodyPr/>
                    <a:lstStyle/>
                    <a:p>
                      <a:r>
                        <a:rPr lang="fr-FR" dirty="0">
                          <a:latin typeface="Abadi" panose="020B0604020104020204" pitchFamily="34" charset="0"/>
                        </a:rPr>
                        <a:t>Piscines</a:t>
                      </a:r>
                      <a:endParaRPr lang="x-none"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fr-FR" b="0" dirty="0">
                          <a:solidFill>
                            <a:schemeClr val="tx1"/>
                          </a:solidFill>
                          <a:latin typeface="Abadi Extra Light" panose="020B0204020104020204" pitchFamily="34" charset="0"/>
                        </a:rPr>
                        <a:t>1L </a:t>
                      </a:r>
                      <a:r>
                        <a:rPr lang="fr-FR" dirty="0">
                          <a:latin typeface="Abadi Extra Light" panose="020B0204020104020204" pitchFamily="34" charset="0"/>
                        </a:rPr>
                        <a:t>thiosulfate 120 mg/L + 125 </a:t>
                      </a:r>
                      <a:r>
                        <a:rPr lang="fr-FR" dirty="0" err="1">
                          <a:latin typeface="Abadi Extra Light" panose="020B0204020104020204" pitchFamily="34" charset="0"/>
                        </a:rPr>
                        <a:t>mL</a:t>
                      </a:r>
                      <a:r>
                        <a:rPr lang="fr-FR" dirty="0">
                          <a:latin typeface="Abadi Extra Light" panose="020B0204020104020204" pitchFamily="34" charset="0"/>
                        </a:rPr>
                        <a:t> plastique + </a:t>
                      </a:r>
                      <a:r>
                        <a:rPr lang="fr-FR" b="0" dirty="0">
                          <a:solidFill>
                            <a:schemeClr val="tx1"/>
                          </a:solidFill>
                          <a:latin typeface="Abadi Extra Light" panose="020B0204020104020204" pitchFamily="34" charset="0"/>
                        </a:rPr>
                        <a:t>2</a:t>
                      </a:r>
                      <a:r>
                        <a:rPr lang="fr-FR" b="1" dirty="0">
                          <a:solidFill>
                            <a:srgbClr val="FF0000"/>
                          </a:solidFill>
                          <a:latin typeface="Abadi Extra Light" panose="020B0204020104020204" pitchFamily="34" charset="0"/>
                        </a:rPr>
                        <a:t> </a:t>
                      </a:r>
                      <a:r>
                        <a:rPr lang="fr-FR" dirty="0">
                          <a:latin typeface="Abadi Extra Light" panose="020B0204020104020204" pitchFamily="34" charset="0"/>
                        </a:rPr>
                        <a:t>x 150 </a:t>
                      </a:r>
                      <a:r>
                        <a:rPr lang="fr-FR" dirty="0" err="1">
                          <a:latin typeface="Abadi Extra Light" panose="020B0204020104020204" pitchFamily="34" charset="0"/>
                        </a:rPr>
                        <a:t>mL</a:t>
                      </a:r>
                      <a:r>
                        <a:rPr lang="fr-FR" dirty="0">
                          <a:latin typeface="Abadi Extra Light" panose="020B0204020104020204" pitchFamily="34" charset="0"/>
                        </a:rPr>
                        <a:t> plastique</a:t>
                      </a:r>
                      <a:endParaRPr lang="x-none"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54407354"/>
                  </a:ext>
                </a:extLst>
              </a:tr>
              <a:tr h="340338">
                <a:tc>
                  <a:txBody>
                    <a:bodyPr/>
                    <a:lstStyle/>
                    <a:p>
                      <a:r>
                        <a:rPr lang="fr-FR" dirty="0">
                          <a:latin typeface="Abadi" panose="020B0604020104020204" pitchFamily="34" charset="0"/>
                        </a:rPr>
                        <a:t>Endotoxine</a:t>
                      </a:r>
                      <a:endParaRPr lang="x-none"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dirty="0">
                          <a:latin typeface="Abadi Extra Light" panose="020B0204020104020204" pitchFamily="34" charset="0"/>
                        </a:rPr>
                        <a:t>Tube pour endotoxine en verre ou en plastique apyrogène</a:t>
                      </a:r>
                      <a:endParaRPr lang="x-none"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79108015"/>
                  </a:ext>
                </a:extLst>
              </a:tr>
              <a:tr h="582872">
                <a:tc>
                  <a:txBody>
                    <a:bodyPr/>
                    <a:lstStyle/>
                    <a:p>
                      <a:r>
                        <a:rPr lang="fr-FR" dirty="0">
                          <a:latin typeface="Abadi" panose="020B0604020104020204" pitchFamily="34" charset="0"/>
                        </a:rPr>
                        <a:t>B3 + Pseudomonas</a:t>
                      </a:r>
                    </a:p>
                    <a:p>
                      <a:r>
                        <a:rPr lang="fr-FR" dirty="0">
                          <a:latin typeface="Abadi" panose="020B0604020104020204" pitchFamily="34" charset="0"/>
                        </a:rPr>
                        <a:t>D1 + Pseudomonas</a:t>
                      </a:r>
                      <a:endParaRPr lang="x-none"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fr-FR" dirty="0">
                          <a:latin typeface="Abadi Extra Light" panose="020B0204020104020204" pitchFamily="34" charset="0"/>
                        </a:rPr>
                        <a:t>1L thiosulfate 120 mg/L</a:t>
                      </a:r>
                      <a:endParaRPr lang="x-none"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67867417"/>
                  </a:ext>
                </a:extLst>
              </a:tr>
              <a:tr h="582872">
                <a:tc>
                  <a:txBody>
                    <a:bodyPr/>
                    <a:lstStyle/>
                    <a:p>
                      <a:r>
                        <a:rPr lang="fr-FR" dirty="0">
                          <a:latin typeface="Abadi" panose="020B0604020104020204" pitchFamily="34" charset="0"/>
                        </a:rPr>
                        <a:t>Légionnelles ECS</a:t>
                      </a:r>
                    </a:p>
                    <a:p>
                      <a:r>
                        <a:rPr lang="fr-FR" dirty="0">
                          <a:latin typeface="Abadi" panose="020B0604020104020204" pitchFamily="34" charset="0"/>
                        </a:rPr>
                        <a:t>Légionnelles TAR</a:t>
                      </a:r>
                      <a:endParaRPr lang="x-none"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dirty="0">
                          <a:latin typeface="Abadi Extra Light" panose="020B0204020104020204" pitchFamily="34" charset="0"/>
                        </a:rPr>
                        <a:t>1L thiosulfate 120 mg/L</a:t>
                      </a:r>
                    </a:p>
                    <a:p>
                      <a:pPr marL="0" marR="0" lvl="0" indent="0" algn="ctr" defTabSz="755934" rtl="0" eaLnBrk="1" fontAlgn="auto" latinLnBrk="0" hangingPunct="1">
                        <a:lnSpc>
                          <a:spcPct val="100000"/>
                        </a:lnSpc>
                        <a:spcBef>
                          <a:spcPts val="0"/>
                        </a:spcBef>
                        <a:spcAft>
                          <a:spcPts val="0"/>
                        </a:spcAft>
                        <a:buClrTx/>
                        <a:buSzTx/>
                        <a:buFontTx/>
                        <a:buNone/>
                        <a:tabLst/>
                        <a:defRPr/>
                      </a:pPr>
                      <a:r>
                        <a:rPr lang="fr-FR" dirty="0">
                          <a:latin typeface="Abadi Extra Light" panose="020B0204020104020204" pitchFamily="34" charset="0"/>
                        </a:rPr>
                        <a:t>1L thiosulfate 120 mg/L + 500 </a:t>
                      </a:r>
                      <a:r>
                        <a:rPr lang="fr-FR" dirty="0" err="1">
                          <a:latin typeface="Abadi Extra Light" panose="020B0204020104020204" pitchFamily="34" charset="0"/>
                        </a:rPr>
                        <a:t>mL</a:t>
                      </a:r>
                      <a:r>
                        <a:rPr lang="fr-FR" dirty="0">
                          <a:latin typeface="Abadi Extra Light" panose="020B0204020104020204" pitchFamily="34" charset="0"/>
                        </a:rPr>
                        <a:t> plastique</a:t>
                      </a:r>
                      <a:endParaRPr lang="x-none"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63554522"/>
                  </a:ext>
                </a:extLst>
              </a:tr>
            </a:tbl>
          </a:graphicData>
        </a:graphic>
      </p:graphicFrame>
      <p:pic>
        <p:nvPicPr>
          <p:cNvPr id="8" name="Image 7">
            <a:hlinkClick r:id="rId5" action="ppaction://hlinksldjump"/>
            <a:extLst>
              <a:ext uri="{FF2B5EF4-FFF2-40B4-BE49-F238E27FC236}">
                <a16:creationId xmlns:a16="http://schemas.microsoft.com/office/drawing/2014/main" id="{E97CBD82-2C5A-97C9-1698-FD2BDD85A5E2}"/>
              </a:ext>
            </a:extLst>
          </p:cNvPr>
          <p:cNvPicPr>
            <a:picLocks noChangeAspect="1"/>
          </p:cNvPicPr>
          <p:nvPr/>
        </p:nvPicPr>
        <p:blipFill>
          <a:blip r:embed="rId6"/>
          <a:stretch>
            <a:fillRect/>
          </a:stretch>
        </p:blipFill>
        <p:spPr>
          <a:xfrm>
            <a:off x="6875588" y="8583470"/>
            <a:ext cx="445047" cy="1877731"/>
          </a:xfrm>
          <a:prstGeom prst="rect">
            <a:avLst/>
          </a:prstGeom>
        </p:spPr>
      </p:pic>
    </p:spTree>
    <p:extLst>
      <p:ext uri="{BB962C8B-B14F-4D97-AF65-F5344CB8AC3E}">
        <p14:creationId xmlns:p14="http://schemas.microsoft.com/office/powerpoint/2010/main" val="178825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intérieur, personne, Équipement de laboratoire, Chimie&#10;&#10;Description générée automatiquement">
            <a:extLst>
              <a:ext uri="{FF2B5EF4-FFF2-40B4-BE49-F238E27FC236}">
                <a16:creationId xmlns:a16="http://schemas.microsoft.com/office/drawing/2014/main" id="{412635DA-7DFB-2F95-B85C-407AC4E043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7613" r="12616"/>
          <a:stretch/>
        </p:blipFill>
        <p:spPr>
          <a:xfrm>
            <a:off x="0" y="0"/>
            <a:ext cx="7559675" cy="10691813"/>
          </a:xfrm>
          <a:prstGeom prst="rect">
            <a:avLst/>
          </a:prstGeom>
          <a:ln>
            <a:noFill/>
          </a:ln>
        </p:spPr>
      </p:pic>
      <p:sp>
        <p:nvSpPr>
          <p:cNvPr id="5" name="Rectangle 4">
            <a:extLst>
              <a:ext uri="{FF2B5EF4-FFF2-40B4-BE49-F238E27FC236}">
                <a16:creationId xmlns:a16="http://schemas.microsoft.com/office/drawing/2014/main" id="{49A9968D-9BE1-5F74-01C9-A7FA638FAA9A}"/>
              </a:ext>
            </a:extLst>
          </p:cNvPr>
          <p:cNvSpPr/>
          <p:nvPr/>
        </p:nvSpPr>
        <p:spPr>
          <a:xfrm>
            <a:off x="0" y="6973824"/>
            <a:ext cx="7559675" cy="3828289"/>
          </a:xfrm>
          <a:custGeom>
            <a:avLst/>
            <a:gdLst>
              <a:gd name="connsiteX0" fmla="*/ 0 w 7766304"/>
              <a:gd name="connsiteY0" fmla="*/ 0 h 3828289"/>
              <a:gd name="connsiteX1" fmla="*/ 7766304 w 7766304"/>
              <a:gd name="connsiteY1" fmla="*/ 0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41920 w 7766304"/>
              <a:gd name="connsiteY1" fmla="*/ 999744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29728 w 7766304"/>
              <a:gd name="connsiteY1" fmla="*/ 938784 h 3828289"/>
              <a:gd name="connsiteX2" fmla="*/ 7766304 w 7766304"/>
              <a:gd name="connsiteY2" fmla="*/ 3828289 h 3828289"/>
              <a:gd name="connsiteX3" fmla="*/ 0 w 7766304"/>
              <a:gd name="connsiteY3" fmla="*/ 3828289 h 3828289"/>
              <a:gd name="connsiteX4" fmla="*/ 0 w 7766304"/>
              <a:gd name="connsiteY4" fmla="*/ 0 h 38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6304" h="3828289">
                <a:moveTo>
                  <a:pt x="0" y="0"/>
                </a:moveTo>
                <a:lnTo>
                  <a:pt x="7729728" y="938784"/>
                </a:lnTo>
                <a:lnTo>
                  <a:pt x="7766304" y="3828289"/>
                </a:lnTo>
                <a:lnTo>
                  <a:pt x="0" y="3828289"/>
                </a:lnTo>
                <a:lnTo>
                  <a:pt x="0" y="0"/>
                </a:lnTo>
                <a:close/>
              </a:path>
            </a:pathLst>
          </a:custGeom>
          <a:solidFill>
            <a:srgbClr val="4B7086"/>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ZoneTexte 1">
            <a:extLst>
              <a:ext uri="{FF2B5EF4-FFF2-40B4-BE49-F238E27FC236}">
                <a16:creationId xmlns:a16="http://schemas.microsoft.com/office/drawing/2014/main" id="{DC5FF657-2C46-5392-56FF-A81DDF1358F9}"/>
              </a:ext>
            </a:extLst>
          </p:cNvPr>
          <p:cNvSpPr txBox="1"/>
          <p:nvPr/>
        </p:nvSpPr>
        <p:spPr>
          <a:xfrm>
            <a:off x="575281" y="8536040"/>
            <a:ext cx="5738004" cy="998094"/>
          </a:xfrm>
          <a:prstGeom prst="rect">
            <a:avLst/>
          </a:prstGeom>
          <a:noFill/>
        </p:spPr>
        <p:txBody>
          <a:bodyPr wrap="square" rtlCol="0">
            <a:spAutoFit/>
          </a:bodyPr>
          <a:lstStyle/>
          <a:p>
            <a:pPr>
              <a:lnSpc>
                <a:spcPts val="3500"/>
              </a:lnSpc>
            </a:pPr>
            <a:r>
              <a:rPr lang="fr-FR" sz="3600" b="1" dirty="0">
                <a:solidFill>
                  <a:schemeClr val="bg1"/>
                </a:solidFill>
                <a:latin typeface="Abadi" panose="020B0604020104020204" pitchFamily="34" charset="0"/>
                <a:cs typeface="Arial" panose="020B0604020202020204" pitchFamily="34" charset="0"/>
              </a:rPr>
              <a:t>Analyses microbiologiques et physico-chimiques </a:t>
            </a:r>
            <a:endParaRPr lang="x-none" sz="3600" b="1" dirty="0">
              <a:solidFill>
                <a:schemeClr val="bg1"/>
              </a:solidFill>
              <a:latin typeface="Abadi" panose="020B0604020104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E25417B-7CD1-ED98-7B60-0CC07FE41D10}"/>
              </a:ext>
            </a:extLst>
          </p:cNvPr>
          <p:cNvSpPr txBox="1"/>
          <p:nvPr/>
        </p:nvSpPr>
        <p:spPr>
          <a:xfrm>
            <a:off x="577176" y="8040805"/>
            <a:ext cx="1367697" cy="523220"/>
          </a:xfrm>
          <a:prstGeom prst="rect">
            <a:avLst/>
          </a:prstGeom>
          <a:noFill/>
        </p:spPr>
        <p:txBody>
          <a:bodyPr wrap="square" rtlCol="0">
            <a:spAutoFit/>
          </a:bodyPr>
          <a:lstStyle/>
          <a:p>
            <a:r>
              <a:rPr lang="fr-FR" sz="2800" b="1" dirty="0">
                <a:solidFill>
                  <a:srgbClr val="D1DDE5"/>
                </a:solidFill>
                <a:latin typeface="Arial Black" panose="020B0A04020102020204" pitchFamily="34" charset="0"/>
                <a:cs typeface="Arial" panose="020B0604020202020204" pitchFamily="34" charset="0"/>
              </a:rPr>
              <a:t>EAUX</a:t>
            </a:r>
            <a:endParaRPr lang="x-none" sz="2800" b="1" dirty="0">
              <a:solidFill>
                <a:srgbClr val="D1DDE5"/>
              </a:solidFill>
              <a:latin typeface="Arial Black" panose="020B0A040201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6F87AB14-D4FB-F530-2CF1-46F6CF3D7452}"/>
              </a:ext>
            </a:extLst>
          </p:cNvPr>
          <p:cNvSpPr txBox="1"/>
          <p:nvPr/>
        </p:nvSpPr>
        <p:spPr>
          <a:xfrm>
            <a:off x="588930" y="9542444"/>
            <a:ext cx="5738004" cy="646331"/>
          </a:xfrm>
          <a:prstGeom prst="rect">
            <a:avLst/>
          </a:prstGeom>
          <a:noFill/>
        </p:spPr>
        <p:txBody>
          <a:bodyPr wrap="square" rtlCol="0">
            <a:spAutoFit/>
          </a:bodyPr>
          <a:lstStyle/>
          <a:p>
            <a:r>
              <a:rPr lang="fr-FR" dirty="0">
                <a:solidFill>
                  <a:schemeClr val="bg1"/>
                </a:solidFill>
                <a:latin typeface="Abadi Extra Light" panose="020B0204020104020204" pitchFamily="34" charset="0"/>
                <a:cs typeface="Arial" panose="020B0604020202020204" pitchFamily="34" charset="0"/>
              </a:rPr>
              <a:t>Évaluez la qualité de vos eaux de ressource, de process, de distribution, d’embouteillées et de raccordement.</a:t>
            </a:r>
          </a:p>
        </p:txBody>
      </p:sp>
      <p:cxnSp>
        <p:nvCxnSpPr>
          <p:cNvPr id="40" name="Connecteur droit 39">
            <a:extLst>
              <a:ext uri="{FF2B5EF4-FFF2-40B4-BE49-F238E27FC236}">
                <a16:creationId xmlns:a16="http://schemas.microsoft.com/office/drawing/2014/main" id="{5023BE67-A76A-62D4-FC5D-6832449E9B61}"/>
              </a:ext>
            </a:extLst>
          </p:cNvPr>
          <p:cNvCxnSpPr/>
          <p:nvPr/>
        </p:nvCxnSpPr>
        <p:spPr>
          <a:xfrm>
            <a:off x="3998976" y="7705344"/>
            <a:ext cx="3998976" cy="487680"/>
          </a:xfrm>
          <a:prstGeom prst="line">
            <a:avLst/>
          </a:prstGeom>
          <a:ln w="5715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2506C3B4-DCBF-9C50-69ED-97B33754A6DA}"/>
              </a:ext>
            </a:extLst>
          </p:cNvPr>
          <p:cNvCxnSpPr/>
          <p:nvPr/>
        </p:nvCxnSpPr>
        <p:spPr>
          <a:xfrm>
            <a:off x="-1006308" y="6636926"/>
            <a:ext cx="3998976" cy="487680"/>
          </a:xfrm>
          <a:prstGeom prst="line">
            <a:avLst/>
          </a:prstGeom>
          <a:ln w="571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 Police, basket, balle&#10;&#10;Description générée automatiquement">
            <a:extLst>
              <a:ext uri="{FF2B5EF4-FFF2-40B4-BE49-F238E27FC236}">
                <a16:creationId xmlns:a16="http://schemas.microsoft.com/office/drawing/2014/main" id="{ECD71786-0E50-5CDF-A87A-723CD6EE2A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61" y="296026"/>
            <a:ext cx="1443766" cy="628786"/>
          </a:xfrm>
          <a:prstGeom prst="rect">
            <a:avLst/>
          </a:prstGeom>
        </p:spPr>
      </p:pic>
      <p:sp>
        <p:nvSpPr>
          <p:cNvPr id="3" name="ZoneTexte 2">
            <a:extLst>
              <a:ext uri="{FF2B5EF4-FFF2-40B4-BE49-F238E27FC236}">
                <a16:creationId xmlns:a16="http://schemas.microsoft.com/office/drawing/2014/main" id="{B7680129-13E8-000B-6F83-21FB28979B3D}"/>
              </a:ext>
            </a:extLst>
          </p:cNvPr>
          <p:cNvSpPr txBox="1"/>
          <p:nvPr/>
        </p:nvSpPr>
        <p:spPr>
          <a:xfrm>
            <a:off x="588930" y="10238458"/>
            <a:ext cx="5478339" cy="461665"/>
          </a:xfrm>
          <a:prstGeom prst="rect">
            <a:avLst/>
          </a:prstGeom>
          <a:noFill/>
        </p:spPr>
        <p:txBody>
          <a:bodyPr wrap="square" rtlCol="0">
            <a:spAutoFit/>
          </a:bodyPr>
          <a:lstStyle/>
          <a:p>
            <a:r>
              <a:rPr lang="fr-FR" sz="1200" dirty="0">
                <a:latin typeface="Abadi Extra Light" panose="020B0204020104020204" pitchFamily="34" charset="0"/>
                <a:cs typeface="Arial" panose="020B0604020202020204" pitchFamily="34" charset="0"/>
              </a:rPr>
              <a:t>*</a:t>
            </a:r>
            <a:r>
              <a:rPr lang="fr-FR" sz="1200" dirty="0"/>
              <a:t> Les délais mentionnés correspondent aux délais analytiques (sauf en cas de sous-traitance). Les résultats peuvent être communiqués par téléphone sur demande. </a:t>
            </a:r>
            <a:endParaRPr lang="x-none" sz="1200" dirty="0">
              <a:solidFill>
                <a:schemeClr val="bg1"/>
              </a:solidFill>
              <a:latin typeface="Abadi Extra Light" panose="020B0204020104020204" pitchFamily="34" charset="0"/>
              <a:cs typeface="Arial" panose="020B0604020202020204" pitchFamily="34" charset="0"/>
            </a:endParaRPr>
          </a:p>
        </p:txBody>
      </p:sp>
    </p:spTree>
    <p:extLst>
      <p:ext uri="{BB962C8B-B14F-4D97-AF65-F5344CB8AC3E}">
        <p14:creationId xmlns:p14="http://schemas.microsoft.com/office/powerpoint/2010/main" val="160245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4AF237D7-36A3-D1BD-B92C-4B58B65F4A32}"/>
              </a:ext>
            </a:extLst>
          </p:cNvPr>
          <p:cNvGrpSpPr/>
          <p:nvPr/>
        </p:nvGrpSpPr>
        <p:grpSpPr>
          <a:xfrm>
            <a:off x="6997380" y="0"/>
            <a:ext cx="576000" cy="4740266"/>
            <a:chOff x="0" y="0"/>
            <a:chExt cx="576000" cy="4740266"/>
          </a:xfrm>
        </p:grpSpPr>
        <p:sp>
          <p:nvSpPr>
            <p:cNvPr id="8" name="Rectangle 7">
              <a:extLst>
                <a:ext uri="{FF2B5EF4-FFF2-40B4-BE49-F238E27FC236}">
                  <a16:creationId xmlns:a16="http://schemas.microsoft.com/office/drawing/2014/main" id="{0CEB515F-605A-715B-F058-9FCDCAA98CA6}"/>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996285-14A8-3BB1-B579-31D66EAC9B2C}"/>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E71FA65-3B16-C9AC-F259-C169EBEE107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13</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6" name="ZoneTexte 15">
              <a:extLst>
                <a:ext uri="{FF2B5EF4-FFF2-40B4-BE49-F238E27FC236}">
                  <a16:creationId xmlns:a16="http://schemas.microsoft.com/office/drawing/2014/main" id="{3BA2DC8A-2F4E-7545-1F46-0C21182A48E6}"/>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9" name="Rectangle 18">
            <a:extLst>
              <a:ext uri="{FF2B5EF4-FFF2-40B4-BE49-F238E27FC236}">
                <a16:creationId xmlns:a16="http://schemas.microsoft.com/office/drawing/2014/main" id="{8048CEA3-3796-0265-A597-C0D726984756}"/>
              </a:ext>
            </a:extLst>
          </p:cNvPr>
          <p:cNvSpPr/>
          <p:nvPr/>
        </p:nvSpPr>
        <p:spPr>
          <a:xfrm>
            <a:off x="1718441" y="802730"/>
            <a:ext cx="4731203" cy="69201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1A7D2804-E7D6-B269-41A6-C85A04105B86}"/>
              </a:ext>
            </a:extLst>
          </p:cNvPr>
          <p:cNvSpPr txBox="1"/>
          <p:nvPr/>
        </p:nvSpPr>
        <p:spPr>
          <a:xfrm>
            <a:off x="2095610" y="830647"/>
            <a:ext cx="43540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MICROBIOLOGIQUES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2" name="Image 1">
            <a:hlinkClick r:id="rId2" action="ppaction://hlinksldjump"/>
            <a:extLst>
              <a:ext uri="{FF2B5EF4-FFF2-40B4-BE49-F238E27FC236}">
                <a16:creationId xmlns:a16="http://schemas.microsoft.com/office/drawing/2014/main" id="{74A4F092-8C38-88BC-ABF4-105F938822E6}"/>
              </a:ext>
            </a:extLst>
          </p:cNvPr>
          <p:cNvPicPr>
            <a:picLocks noChangeAspect="1"/>
          </p:cNvPicPr>
          <p:nvPr/>
        </p:nvPicPr>
        <p:blipFill>
          <a:blip r:embed="rId3"/>
          <a:stretch>
            <a:fillRect/>
          </a:stretch>
        </p:blipFill>
        <p:spPr>
          <a:xfrm>
            <a:off x="6875587" y="8583469"/>
            <a:ext cx="445047" cy="1877731"/>
          </a:xfrm>
          <a:prstGeom prst="rect">
            <a:avLst/>
          </a:prstGeom>
        </p:spPr>
      </p:pic>
      <p:pic>
        <p:nvPicPr>
          <p:cNvPr id="3" name="Image 2" descr="Une image contenant art, dessin, cercle, Dessin d’enfant&#10;&#10;Description générée automatiquement">
            <a:extLst>
              <a:ext uri="{FF2B5EF4-FFF2-40B4-BE49-F238E27FC236}">
                <a16:creationId xmlns:a16="http://schemas.microsoft.com/office/drawing/2014/main" id="{8EA096CF-BFBD-C59C-D04E-E61F6AB45131}"/>
              </a:ext>
            </a:extLst>
          </p:cNvPr>
          <p:cNvPicPr>
            <a:picLocks/>
          </p:cNvPicPr>
          <p:nvPr/>
        </p:nvPicPr>
        <p:blipFill rotWithShape="1">
          <a:blip r:embed="rId4" cstate="print">
            <a:extLst>
              <a:ext uri="{28A0092B-C50C-407E-A947-70E740481C1C}">
                <a14:useLocalDpi xmlns:a14="http://schemas.microsoft.com/office/drawing/2010/main" val="0"/>
              </a:ext>
            </a:extLst>
          </a:blip>
          <a:srcRect l="9356" t="67136" r="69068" b="10420"/>
          <a:stretch/>
        </p:blipFill>
        <p:spPr>
          <a:xfrm>
            <a:off x="1047136" y="420266"/>
            <a:ext cx="1449267" cy="1440000"/>
          </a:xfrm>
          <a:prstGeom prst="ellipse">
            <a:avLst/>
          </a:prstGeom>
          <a:ln w="38100">
            <a:solidFill>
              <a:srgbClr val="4B7086"/>
            </a:solidFill>
          </a:ln>
        </p:spPr>
      </p:pic>
      <p:graphicFrame>
        <p:nvGraphicFramePr>
          <p:cNvPr id="4" name="Tableau 3">
            <a:extLst>
              <a:ext uri="{FF2B5EF4-FFF2-40B4-BE49-F238E27FC236}">
                <a16:creationId xmlns:a16="http://schemas.microsoft.com/office/drawing/2014/main" id="{E2F0EC9F-D47F-9548-DB73-468C1994D231}"/>
              </a:ext>
            </a:extLst>
          </p:cNvPr>
          <p:cNvGraphicFramePr>
            <a:graphicFrameLocks noGrp="1"/>
          </p:cNvGraphicFramePr>
          <p:nvPr>
            <p:extLst>
              <p:ext uri="{D42A27DB-BD31-4B8C-83A1-F6EECF244321}">
                <p14:modId xmlns:p14="http://schemas.microsoft.com/office/powerpoint/2010/main" val="340892756"/>
              </p:ext>
            </p:extLst>
          </p:nvPr>
        </p:nvGraphicFramePr>
        <p:xfrm>
          <a:off x="622694" y="1977225"/>
          <a:ext cx="5826950" cy="8510375"/>
        </p:xfrm>
        <a:graphic>
          <a:graphicData uri="http://schemas.openxmlformats.org/drawingml/2006/table">
            <a:tbl>
              <a:tblPr firstRow="1" bandRow="1">
                <a:tableStyleId>{5C22544A-7EE6-4342-B048-85BDC9FD1C3A}</a:tableStyleId>
              </a:tblPr>
              <a:tblGrid>
                <a:gridCol w="2147330">
                  <a:extLst>
                    <a:ext uri="{9D8B030D-6E8A-4147-A177-3AD203B41FA5}">
                      <a16:colId xmlns:a16="http://schemas.microsoft.com/office/drawing/2014/main" val="1797569628"/>
                    </a:ext>
                  </a:extLst>
                </a:gridCol>
                <a:gridCol w="799449">
                  <a:extLst>
                    <a:ext uri="{9D8B030D-6E8A-4147-A177-3AD203B41FA5}">
                      <a16:colId xmlns:a16="http://schemas.microsoft.com/office/drawing/2014/main" val="3968719811"/>
                    </a:ext>
                  </a:extLst>
                </a:gridCol>
                <a:gridCol w="2061222">
                  <a:extLst>
                    <a:ext uri="{9D8B030D-6E8A-4147-A177-3AD203B41FA5}">
                      <a16:colId xmlns:a16="http://schemas.microsoft.com/office/drawing/2014/main" val="3469898628"/>
                    </a:ext>
                  </a:extLst>
                </a:gridCol>
                <a:gridCol w="818949">
                  <a:extLst>
                    <a:ext uri="{9D8B030D-6E8A-4147-A177-3AD203B41FA5}">
                      <a16:colId xmlns:a16="http://schemas.microsoft.com/office/drawing/2014/main" val="2213332127"/>
                    </a:ext>
                  </a:extLst>
                </a:gridCol>
              </a:tblGrid>
              <a:tr h="261505">
                <a:tc>
                  <a:txBody>
                    <a:bodyPr/>
                    <a:lstStyle/>
                    <a:p>
                      <a:pPr algn="ctr">
                        <a:lnSpc>
                          <a:spcPct val="100000"/>
                        </a:lnSpc>
                      </a:pPr>
                      <a:r>
                        <a:rPr lang="fr-FR" sz="1050" spc="80" baseline="0" dirty="0">
                          <a:solidFill>
                            <a:schemeClr val="bg1"/>
                          </a:solidFill>
                          <a:latin typeface="Abadi" panose="020B0604020104020204" pitchFamily="34" charset="0"/>
                          <a:cs typeface="Arial" panose="020B0604020202020204" pitchFamily="34" charset="0"/>
                        </a:rPr>
                        <a:t>GERMES</a:t>
                      </a:r>
                      <a:endParaRPr lang="x-none" sz="105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lnSpc>
                          <a:spcPct val="100000"/>
                        </a:lnSpc>
                      </a:pPr>
                      <a:r>
                        <a:rPr lang="fr-FR" sz="1050" spc="80" baseline="0" dirty="0">
                          <a:solidFill>
                            <a:schemeClr val="bg1"/>
                          </a:solidFill>
                          <a:latin typeface="Abadi" panose="020B0604020104020204" pitchFamily="34" charset="0"/>
                          <a:cs typeface="Arial" panose="020B0604020202020204" pitchFamily="34" charset="0"/>
                        </a:rPr>
                        <a:t>COFRAC</a:t>
                      </a:r>
                      <a:endParaRPr lang="x-none" sz="105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lnSpc>
                          <a:spcPct val="100000"/>
                        </a:lnSpc>
                      </a:pPr>
                      <a:r>
                        <a:rPr lang="fr-FR" sz="1050" spc="80" baseline="0" dirty="0">
                          <a:solidFill>
                            <a:schemeClr val="bg1"/>
                          </a:solidFill>
                          <a:latin typeface="Abadi" panose="020B0604020104020204" pitchFamily="34" charset="0"/>
                          <a:cs typeface="Arial" panose="020B0604020202020204" pitchFamily="34" charset="0"/>
                        </a:rPr>
                        <a:t>MÉTHODE</a:t>
                      </a:r>
                      <a:endParaRPr lang="x-none" sz="105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lnSpc>
                          <a:spcPct val="100000"/>
                        </a:lnSpc>
                      </a:pPr>
                      <a:r>
                        <a:rPr lang="fr-FR" sz="1050" spc="80" baseline="0" dirty="0">
                          <a:solidFill>
                            <a:schemeClr val="bg1"/>
                          </a:solidFill>
                          <a:latin typeface="Abadi" panose="020B0604020104020204" pitchFamily="34" charset="0"/>
                          <a:cs typeface="Arial" panose="020B0604020202020204" pitchFamily="34" charset="0"/>
                        </a:rPr>
                        <a:t>DÉLAI* </a:t>
                      </a:r>
                      <a:endParaRPr lang="x-none" sz="105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extLst>
                  <a:ext uri="{0D108BD9-81ED-4DB2-BD59-A6C34878D82A}">
                    <a16:rowId xmlns:a16="http://schemas.microsoft.com/office/drawing/2014/main" val="3282068511"/>
                  </a:ext>
                </a:extLst>
              </a:tr>
              <a:tr h="399940">
                <a:tc>
                  <a:txBody>
                    <a:bodyPr/>
                    <a:lstStyle/>
                    <a:p>
                      <a:r>
                        <a:rPr lang="fr-FR" sz="1050" b="0" i="0" u="none" strike="noStrike" baseline="0" dirty="0">
                          <a:solidFill>
                            <a:srgbClr val="000000"/>
                          </a:solidFill>
                          <a:latin typeface="Abadi" panose="020B0604020104020204" pitchFamily="34" charset="0"/>
                        </a:rPr>
                        <a:t>Micro-organismes revivifiables à 22°C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Oui</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b="0" i="0" u="none" strike="noStrike" baseline="0" dirty="0">
                          <a:solidFill>
                            <a:srgbClr val="000000"/>
                          </a:solidFill>
                          <a:latin typeface="Abadi Extra Light" panose="020B0204020104020204" pitchFamily="34" charset="0"/>
                        </a:rPr>
                        <a:t>NF EN ISO 6222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3-4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65375730"/>
                  </a:ext>
                </a:extLst>
              </a:tr>
              <a:tr h="399940">
                <a:tc>
                  <a:txBody>
                    <a:bodyPr/>
                    <a:lstStyle/>
                    <a:p>
                      <a:r>
                        <a:rPr lang="fr-FR" sz="1050" b="0" i="0" u="none" strike="noStrike" baseline="0" dirty="0">
                          <a:solidFill>
                            <a:srgbClr val="000000"/>
                          </a:solidFill>
                          <a:latin typeface="Abadi" panose="020B0604020104020204" pitchFamily="34" charset="0"/>
                        </a:rPr>
                        <a:t>Micro-organismes revivifiables à 36°C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Oui</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b="0" i="0" u="none" strike="noStrike" baseline="0" dirty="0">
                          <a:solidFill>
                            <a:srgbClr val="000000"/>
                          </a:solidFill>
                          <a:latin typeface="Abadi Extra Light" panose="020B0204020104020204" pitchFamily="34" charset="0"/>
                        </a:rPr>
                        <a:t>NF EN ISO 6222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3-4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1183683663"/>
                  </a:ext>
                </a:extLst>
              </a:tr>
              <a:tr h="348683">
                <a:tc>
                  <a:txBody>
                    <a:bodyPr/>
                    <a:lstStyle/>
                    <a:p>
                      <a:r>
                        <a:rPr lang="fr-FR" sz="1050" b="0" i="0" u="none" strike="noStrike" baseline="0" dirty="0">
                          <a:solidFill>
                            <a:srgbClr val="000000"/>
                          </a:solidFill>
                          <a:latin typeface="Abadi" panose="020B0604020104020204" pitchFamily="34" charset="0"/>
                        </a:rPr>
                        <a:t>Bactéries coliformes (filtration)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b="0" i="0" u="none" strike="noStrike" baseline="0" dirty="0">
                          <a:solidFill>
                            <a:srgbClr val="000000"/>
                          </a:solidFill>
                          <a:latin typeface="Abadi Extra Light" panose="020B0204020104020204" pitchFamily="34" charset="0"/>
                        </a:rPr>
                        <a:t>NF EN ISO 9308-1 sept. 2000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2-3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6639352"/>
                  </a:ext>
                </a:extLst>
              </a:tr>
              <a:tr h="399940">
                <a:tc>
                  <a:txBody>
                    <a:bodyPr/>
                    <a:lstStyle/>
                    <a:p>
                      <a:r>
                        <a:rPr lang="fr-FR" sz="1050" noProof="0" dirty="0">
                          <a:solidFill>
                            <a:schemeClr val="tx1"/>
                          </a:solidFill>
                          <a:latin typeface="Abadi" panose="020B0604020104020204" pitchFamily="34" charset="0"/>
                          <a:cs typeface="Arial" panose="020B0604020202020204" pitchFamily="34" charset="0"/>
                        </a:rPr>
                        <a:t>Coliformes thermotolérants (filtration)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Méthode interne</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2-3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543580558"/>
                  </a:ext>
                </a:extLst>
              </a:tr>
              <a:tr h="399940">
                <a:tc>
                  <a:txBody>
                    <a:bodyPr/>
                    <a:lstStyle/>
                    <a:p>
                      <a:r>
                        <a:rPr lang="fr-FR" sz="1050" b="0" i="0" u="none" strike="noStrike" baseline="0" dirty="0">
                          <a:solidFill>
                            <a:srgbClr val="000000"/>
                          </a:solidFill>
                          <a:latin typeface="Abadi" panose="020B0604020104020204" pitchFamily="34" charset="0"/>
                        </a:rPr>
                        <a:t>Entérocoques intestinaux (filtration)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b="0" i="0" u="none" strike="noStrike" baseline="0" dirty="0">
                          <a:solidFill>
                            <a:srgbClr val="000000"/>
                          </a:solidFill>
                          <a:latin typeface="Abadi Extra Light" panose="020B0204020104020204" pitchFamily="34" charset="0"/>
                        </a:rPr>
                        <a:t>NF EN ISO 7899-2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2-3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6191162"/>
                  </a:ext>
                </a:extLst>
              </a:tr>
              <a:tr h="244408">
                <a:tc>
                  <a:txBody>
                    <a:bodyPr/>
                    <a:lstStyle/>
                    <a:p>
                      <a:r>
                        <a:rPr lang="en-US" sz="1050" b="0" i="0" u="none" strike="noStrike" baseline="0" dirty="0">
                          <a:solidFill>
                            <a:srgbClr val="000000"/>
                          </a:solidFill>
                          <a:latin typeface="Abadi" panose="020B0604020104020204" pitchFamily="34" charset="0"/>
                        </a:rPr>
                        <a:t>Escherichia coli (filtration)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b="0" i="0" u="none" strike="noStrike" baseline="0" dirty="0">
                          <a:solidFill>
                            <a:srgbClr val="000000"/>
                          </a:solidFill>
                          <a:latin typeface="Abadi Extra Light" panose="020B0204020104020204" pitchFamily="34" charset="0"/>
                        </a:rPr>
                        <a:t>NF EN ISO 9308-1 sept. 2000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2-3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1299044765"/>
                  </a:ext>
                </a:extLst>
              </a:tr>
              <a:tr h="399940">
                <a:tc>
                  <a:txBody>
                    <a:bodyPr/>
                    <a:lstStyle/>
                    <a:p>
                      <a:r>
                        <a:rPr lang="en-US" sz="1050" b="0" i="0" u="none" strike="noStrike" baseline="0" dirty="0">
                          <a:solidFill>
                            <a:srgbClr val="000000"/>
                          </a:solidFill>
                          <a:latin typeface="Abadi" panose="020B0604020104020204" pitchFamily="34" charset="0"/>
                        </a:rPr>
                        <a:t>Escherichia coli (microplaque NPP)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050" dirty="0">
                          <a:solidFill>
                            <a:schemeClr val="tx1"/>
                          </a:solidFill>
                          <a:latin typeface="Abadi Extra Light" panose="020B0204020104020204" pitchFamily="34" charset="0"/>
                          <a:cs typeface="Arial" panose="020B0604020202020204" pitchFamily="34" charset="0"/>
                        </a:rPr>
                        <a:t>NF EN ISO 9308-3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772944"/>
                  </a:ext>
                </a:extLst>
              </a:tr>
              <a:tr h="399940">
                <a:tc>
                  <a:txBody>
                    <a:bodyPr/>
                    <a:lstStyle/>
                    <a:p>
                      <a:r>
                        <a:rPr lang="fr-FR" sz="1050" b="0" i="0" u="none" strike="noStrike" baseline="0" dirty="0">
                          <a:solidFill>
                            <a:srgbClr val="000000"/>
                          </a:solidFill>
                          <a:latin typeface="Abadi" panose="020B0604020104020204" pitchFamily="34" charset="0"/>
                        </a:rPr>
                        <a:t>Entérocoques intestinaux (microplaque NPP)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b="0" i="0" u="none" strike="noStrike" baseline="0" dirty="0">
                          <a:solidFill>
                            <a:srgbClr val="000000"/>
                          </a:solidFill>
                          <a:latin typeface="Abadi Extra Light" panose="020B0204020104020204" pitchFamily="34" charset="0"/>
                        </a:rPr>
                        <a:t>NF EN ISO 7899-1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884443183"/>
                  </a:ext>
                </a:extLst>
              </a:tr>
              <a:tr h="348683">
                <a:tc>
                  <a:txBody>
                    <a:bodyPr/>
                    <a:lstStyle/>
                    <a:p>
                      <a:r>
                        <a:rPr lang="fr-FR" sz="1050" b="0" i="0" u="none" strike="noStrike" baseline="0" dirty="0">
                          <a:solidFill>
                            <a:srgbClr val="000000"/>
                          </a:solidFill>
                          <a:latin typeface="Abadi" panose="020B0604020104020204" pitchFamily="34" charset="0"/>
                        </a:rPr>
                        <a:t>Legionella pneumophila négatif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b="0" i="0" u="none" strike="noStrike" baseline="0" dirty="0">
                          <a:solidFill>
                            <a:srgbClr val="000000"/>
                          </a:solidFill>
                          <a:latin typeface="Abadi Extra Light" panose="020B0204020104020204" pitchFamily="34" charset="0"/>
                        </a:rPr>
                        <a:t>NF T90-431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50" dirty="0">
                          <a:solidFill>
                            <a:schemeClr val="tx1"/>
                          </a:solidFill>
                          <a:latin typeface="Abadi Extra Light" panose="020B0204020104020204" pitchFamily="34" charset="0"/>
                          <a:cs typeface="Arial" panose="020B0604020202020204" pitchFamily="34" charset="0"/>
                        </a:rPr>
                        <a:t>12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5788220"/>
                  </a:ext>
                </a:extLst>
              </a:tr>
              <a:tr h="348683">
                <a:tc>
                  <a:txBody>
                    <a:bodyPr/>
                    <a:lstStyle/>
                    <a:p>
                      <a:r>
                        <a:rPr lang="fr-FR" sz="1050" b="0" i="0" u="none" strike="noStrike" baseline="0" dirty="0">
                          <a:solidFill>
                            <a:srgbClr val="000000"/>
                          </a:solidFill>
                          <a:latin typeface="Abadi" panose="020B0604020104020204" pitchFamily="34" charset="0"/>
                        </a:rPr>
                        <a:t>Legionella pneumophila positif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b="0" i="0" u="none" strike="noStrike" baseline="0" dirty="0">
                          <a:solidFill>
                            <a:srgbClr val="000000"/>
                          </a:solidFill>
                          <a:latin typeface="Abadi Extra Light" panose="020B0204020104020204" pitchFamily="34" charset="0"/>
                        </a:rPr>
                        <a:t>NF T90-431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50" dirty="0">
                          <a:solidFill>
                            <a:schemeClr val="tx1"/>
                          </a:solidFill>
                          <a:latin typeface="Abadi Extra Light" panose="020B0204020104020204" pitchFamily="34" charset="0"/>
                          <a:cs typeface="Arial" panose="020B0604020202020204" pitchFamily="34" charset="0"/>
                        </a:rPr>
                        <a:t>11-15j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1316424199"/>
                  </a:ext>
                </a:extLst>
              </a:tr>
              <a:tr h="399940">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050" b="0" i="0" u="none" strike="noStrike" baseline="0" dirty="0">
                          <a:solidFill>
                            <a:srgbClr val="000000"/>
                          </a:solidFill>
                          <a:latin typeface="Abadi" panose="020B0604020104020204" pitchFamily="34" charset="0"/>
                        </a:rPr>
                        <a:t>Pseudomonas </a:t>
                      </a:r>
                      <a:r>
                        <a:rPr lang="en-US" sz="1050" b="0" i="1" u="none" strike="noStrike" baseline="0" dirty="0">
                          <a:solidFill>
                            <a:srgbClr val="000000"/>
                          </a:solidFill>
                          <a:latin typeface="Abadi" panose="020B0604020104020204" pitchFamily="34" charset="0"/>
                        </a:rPr>
                        <a:t>aeruginosa </a:t>
                      </a:r>
                      <a:r>
                        <a:rPr lang="fr-FR" sz="1050" b="0" i="0" u="none" strike="noStrike" baseline="0" noProof="0" dirty="0">
                          <a:solidFill>
                            <a:srgbClr val="000000"/>
                          </a:solidFill>
                          <a:latin typeface="Abadi" panose="020B0604020104020204" pitchFamily="34" charset="0"/>
                        </a:rPr>
                        <a:t>résultat négatif</a:t>
                      </a:r>
                      <a:endParaRPr lang="fr-FR" sz="1050" i="0" noProof="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1050" b="0" i="0" u="none" strike="noStrike" baseline="0" dirty="0">
                          <a:solidFill>
                            <a:srgbClr val="000000"/>
                          </a:solidFill>
                          <a:latin typeface="Abadi Extra Light" panose="020B0204020104020204" pitchFamily="34" charset="0"/>
                        </a:rPr>
                        <a:t>NF EN 16266</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31317092"/>
                  </a:ext>
                </a:extLst>
              </a:tr>
              <a:tr h="399940">
                <a:tc>
                  <a:txBody>
                    <a:bodyPr/>
                    <a:lstStyle/>
                    <a:p>
                      <a:r>
                        <a:rPr lang="en-US" sz="1050" b="0" i="0" u="none" strike="noStrike" baseline="0" dirty="0">
                          <a:solidFill>
                            <a:srgbClr val="000000"/>
                          </a:solidFill>
                          <a:latin typeface="Abadi" panose="020B0604020104020204" pitchFamily="34" charset="0"/>
                        </a:rPr>
                        <a:t>Pseudomonas </a:t>
                      </a:r>
                      <a:r>
                        <a:rPr lang="en-US" sz="1050" b="0" i="1" u="none" strike="noStrike" baseline="0" dirty="0">
                          <a:solidFill>
                            <a:srgbClr val="000000"/>
                          </a:solidFill>
                          <a:latin typeface="Abadi" panose="020B0604020104020204" pitchFamily="34" charset="0"/>
                        </a:rPr>
                        <a:t>aeruginosa </a:t>
                      </a:r>
                      <a:r>
                        <a:rPr lang="fr-FR" sz="1050" b="0" i="0" u="none" strike="noStrike" baseline="0" noProof="0" dirty="0">
                          <a:solidFill>
                            <a:srgbClr val="000000"/>
                          </a:solidFill>
                          <a:latin typeface="Abadi" panose="020B0604020104020204" pitchFamily="34" charset="0"/>
                        </a:rPr>
                        <a:t>résultat positif </a:t>
                      </a:r>
                      <a:endParaRPr lang="fr-FR" sz="1050" i="0" noProof="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en-US" sz="1050" b="0" i="0" u="none" strike="noStrike" baseline="0" dirty="0">
                          <a:solidFill>
                            <a:srgbClr val="000000"/>
                          </a:solidFill>
                          <a:latin typeface="Abadi Extra Light" panose="020B0204020104020204" pitchFamily="34" charset="0"/>
                        </a:rPr>
                        <a:t>NF EN 16266</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3-6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499033605"/>
                  </a:ext>
                </a:extLst>
              </a:tr>
              <a:tr h="399940">
                <a:tc>
                  <a:txBody>
                    <a:bodyPr/>
                    <a:lstStyle/>
                    <a:p>
                      <a:r>
                        <a:rPr lang="fr-FR" sz="1050" b="0" i="0" u="none" strike="noStrike" baseline="0" dirty="0">
                          <a:solidFill>
                            <a:srgbClr val="000000"/>
                          </a:solidFill>
                          <a:latin typeface="Abadi" panose="020B0604020104020204" pitchFamily="34" charset="0"/>
                        </a:rPr>
                        <a:t>Salmonella, recherche et identification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b="0" i="0" u="none" strike="noStrike" baseline="0" dirty="0">
                          <a:solidFill>
                            <a:srgbClr val="000000"/>
                          </a:solidFill>
                          <a:latin typeface="Abadi Extra Light" panose="020B0204020104020204" pitchFamily="34" charset="0"/>
                        </a:rPr>
                        <a:t>NF EN ISO 19250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5-7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4248801"/>
                  </a:ext>
                </a:extLst>
              </a:tr>
              <a:tr h="484282">
                <a:tc>
                  <a:txBody>
                    <a:bodyPr/>
                    <a:lstStyle/>
                    <a:p>
                      <a:r>
                        <a:rPr lang="fr-FR" sz="1050" b="0" i="0" u="none" strike="noStrike" baseline="0" dirty="0">
                          <a:solidFill>
                            <a:srgbClr val="000000"/>
                          </a:solidFill>
                          <a:latin typeface="Abadi" panose="020B0604020104020204" pitchFamily="34" charset="0"/>
                        </a:rPr>
                        <a:t>Spores de micro-organismes anaérobies sulfito-réductrices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b="0" i="0" u="none" strike="noStrike" baseline="0" dirty="0">
                          <a:solidFill>
                            <a:srgbClr val="000000"/>
                          </a:solidFill>
                          <a:latin typeface="Abadi Extra Light" panose="020B0204020104020204" pitchFamily="34" charset="0"/>
                        </a:rPr>
                        <a:t>NF EN </a:t>
                      </a:r>
                      <a:r>
                        <a:rPr lang="fr-FR" sz="1050" b="0" i="0" u="none" strike="noStrike" baseline="0" dirty="0">
                          <a:solidFill>
                            <a:schemeClr val="tx1"/>
                          </a:solidFill>
                          <a:latin typeface="Abadi Extra Light" panose="020B0204020104020204" pitchFamily="34" charset="0"/>
                        </a:rPr>
                        <a:t>26461-2</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1844525514"/>
                  </a:ext>
                </a:extLst>
              </a:tr>
              <a:tr h="484282">
                <a:tc>
                  <a:txBody>
                    <a:bodyPr/>
                    <a:lstStyle/>
                    <a:p>
                      <a:r>
                        <a:rPr lang="fr-FR" sz="1050" b="0" i="0" u="none" strike="noStrike" baseline="0" dirty="0">
                          <a:solidFill>
                            <a:srgbClr val="000000"/>
                          </a:solidFill>
                          <a:latin typeface="Abadi" panose="020B0604020104020204" pitchFamily="34" charset="0"/>
                        </a:rPr>
                        <a:t>Staphylocoques pathogènes (coagulase positive) </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Oui</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b="0" i="0" u="none" strike="noStrike" baseline="0" dirty="0">
                          <a:solidFill>
                            <a:schemeClr val="tx1"/>
                          </a:solidFill>
                          <a:latin typeface="Abadi Extra Light" panose="020B0204020104020204" pitchFamily="34" charset="0"/>
                        </a:rPr>
                        <a:t>NF</a:t>
                      </a:r>
                      <a:r>
                        <a:rPr lang="fr-FR" sz="1050" b="0" i="0" u="none" strike="noStrike" baseline="0" dirty="0">
                          <a:solidFill>
                            <a:srgbClr val="000000"/>
                          </a:solidFill>
                          <a:latin typeface="Abadi Extra Light" panose="020B0204020104020204" pitchFamily="34" charset="0"/>
                        </a:rPr>
                        <a:t> T 90-412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2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62606632"/>
                  </a:ext>
                </a:extLst>
              </a:tr>
              <a:tr h="244408">
                <a:tc>
                  <a:txBody>
                    <a:bodyPr/>
                    <a:lstStyle/>
                    <a:p>
                      <a:r>
                        <a:rPr lang="fr-FR" sz="1050" dirty="0">
                          <a:solidFill>
                            <a:schemeClr val="tx1"/>
                          </a:solidFill>
                          <a:latin typeface="Abadi" panose="020B0604020104020204" pitchFamily="34" charset="0"/>
                          <a:cs typeface="Arial" panose="020B0604020202020204" pitchFamily="34" charset="0"/>
                        </a:rPr>
                        <a:t>Levures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Non</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Méthode interne</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5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1967214987"/>
                  </a:ext>
                </a:extLst>
              </a:tr>
              <a:tr h="244408">
                <a:tc>
                  <a:txBody>
                    <a:bodyPr/>
                    <a:lstStyle/>
                    <a:p>
                      <a:r>
                        <a:rPr lang="fr-FR" sz="1050" dirty="0">
                          <a:solidFill>
                            <a:schemeClr val="tx1"/>
                          </a:solidFill>
                          <a:latin typeface="Abadi" panose="020B0604020104020204" pitchFamily="34" charset="0"/>
                          <a:cs typeface="Arial" panose="020B0604020202020204" pitchFamily="34" charset="0"/>
                        </a:rPr>
                        <a:t>Moisissures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Non</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Méthode interne</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5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11108908"/>
                  </a:ext>
                </a:extLst>
              </a:tr>
              <a:tr h="244408">
                <a:tc>
                  <a:txBody>
                    <a:bodyPr/>
                    <a:lstStyle/>
                    <a:p>
                      <a:r>
                        <a:rPr lang="fr-FR" sz="1050" dirty="0">
                          <a:solidFill>
                            <a:schemeClr val="tx1"/>
                          </a:solidFill>
                          <a:latin typeface="Abadi" panose="020B0604020104020204" pitchFamily="34" charset="0"/>
                          <a:cs typeface="Arial" panose="020B0604020202020204" pitchFamily="34" charset="0"/>
                        </a:rPr>
                        <a:t>Endotoxines</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Méthode interne</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50" dirty="0">
                          <a:solidFill>
                            <a:schemeClr val="tx1"/>
                          </a:solidFill>
                          <a:latin typeface="Abadi Extra Light" panose="020B0204020104020204" pitchFamily="34" charset="0"/>
                          <a:cs typeface="Arial" panose="020B0604020202020204" pitchFamily="34" charset="0"/>
                        </a:rPr>
                        <a:t>1 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4010087809"/>
                  </a:ext>
                </a:extLst>
              </a:tr>
              <a:tr h="399940">
                <a:tc>
                  <a:txBody>
                    <a:bodyPr/>
                    <a:lstStyle/>
                    <a:p>
                      <a:r>
                        <a:rPr lang="fr-FR" sz="1050" dirty="0">
                          <a:solidFill>
                            <a:schemeClr val="tx1"/>
                          </a:solidFill>
                          <a:latin typeface="Abadi" panose="020B0604020104020204" pitchFamily="34" charset="0"/>
                          <a:cs typeface="Arial" panose="020B0604020202020204" pitchFamily="34" charset="0"/>
                        </a:rPr>
                        <a:t>Micro-organismes à 22°C dialysat</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Méthode interne</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50" dirty="0">
                          <a:solidFill>
                            <a:schemeClr val="tx1"/>
                          </a:solidFill>
                          <a:latin typeface="Abadi Extra Light" panose="020B0204020104020204" pitchFamily="34" charset="0"/>
                          <a:cs typeface="Arial" panose="020B0604020202020204" pitchFamily="34" charset="0"/>
                        </a:rPr>
                        <a:t>7 j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663177776"/>
                  </a:ext>
                </a:extLst>
              </a:tr>
              <a:tr h="399940">
                <a:tc>
                  <a:txBody>
                    <a:bodyPr/>
                    <a:lstStyle/>
                    <a:p>
                      <a:r>
                        <a:rPr lang="fr-FR" sz="1050" dirty="0">
                          <a:solidFill>
                            <a:schemeClr val="tx1"/>
                          </a:solidFill>
                          <a:latin typeface="Abadi" panose="020B0604020104020204" pitchFamily="34" charset="0"/>
                          <a:cs typeface="Arial" panose="020B0604020202020204" pitchFamily="34" charset="0"/>
                        </a:rPr>
                        <a:t>Micro-organismes à 22°C Substitution</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Méthode interne</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50" dirty="0">
                          <a:solidFill>
                            <a:schemeClr val="tx1"/>
                          </a:solidFill>
                          <a:latin typeface="Abadi Extra Light" panose="020B0204020104020204" pitchFamily="34" charset="0"/>
                          <a:cs typeface="Arial" panose="020B0604020202020204" pitchFamily="34" charset="0"/>
                        </a:rPr>
                        <a:t>7 j </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1572423487"/>
                  </a:ext>
                </a:extLst>
              </a:tr>
              <a:tr h="325277">
                <a:tc>
                  <a:txBody>
                    <a:bodyPr/>
                    <a:lstStyle/>
                    <a:p>
                      <a:r>
                        <a:rPr lang="fr-FR" sz="1050" dirty="0">
                          <a:solidFill>
                            <a:schemeClr val="tx1"/>
                          </a:solidFill>
                          <a:latin typeface="Abadi" panose="020B0604020104020204" pitchFamily="34" charset="0"/>
                          <a:cs typeface="Arial" panose="020B0604020202020204" pitchFamily="34" charset="0"/>
                        </a:rPr>
                        <a:t>Entérobactéries</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fr-FR" sz="1050">
                          <a:solidFill>
                            <a:schemeClr val="tx1"/>
                          </a:solidFill>
                          <a:latin typeface="Abadi Extra Light" panose="020B0204020104020204" pitchFamily="34" charset="0"/>
                          <a:cs typeface="Arial" panose="020B0604020202020204" pitchFamily="34" charset="0"/>
                        </a:rPr>
                        <a:t>Méthode interne</a:t>
                      </a:r>
                      <a:endParaRPr lang="fr-FR"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50" dirty="0">
                          <a:solidFill>
                            <a:schemeClr val="tx1"/>
                          </a:solidFill>
                          <a:latin typeface="Abadi Extra Light" panose="020B0204020104020204" pitchFamily="34" charset="0"/>
                          <a:cs typeface="Arial" panose="020B0604020202020204" pitchFamily="34" charset="0"/>
                        </a:rPr>
                        <a:t>5j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228807436"/>
                  </a:ext>
                </a:extLst>
              </a:tr>
              <a:tr h="399940">
                <a:tc>
                  <a:txBody>
                    <a:bodyPr/>
                    <a:lstStyle/>
                    <a:p>
                      <a:r>
                        <a:rPr lang="fr-FR" sz="1050" dirty="0">
                          <a:solidFill>
                            <a:schemeClr val="tx1"/>
                          </a:solidFill>
                          <a:latin typeface="Abadi" panose="020B0604020104020204" pitchFamily="34" charset="0"/>
                          <a:cs typeface="Arial" panose="020B0604020202020204" pitchFamily="34" charset="0"/>
                        </a:rPr>
                        <a:t>Bacillus</a:t>
                      </a:r>
                      <a:endParaRPr lang="x-none" sz="105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algn="ctr"/>
                      <a:r>
                        <a:rPr lang="fr-FR" sz="1050" dirty="0">
                          <a:solidFill>
                            <a:schemeClr val="tx1"/>
                          </a:solidFill>
                          <a:latin typeface="Abadi Extra Light" panose="020B0204020104020204" pitchFamily="34" charset="0"/>
                          <a:cs typeface="Arial" panose="020B0604020202020204" pitchFamily="34" charset="0"/>
                        </a:rPr>
                        <a:t>Méthode interne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50" dirty="0">
                          <a:solidFill>
                            <a:schemeClr val="tx1"/>
                          </a:solidFill>
                          <a:latin typeface="Abadi Extra Light" panose="020B0204020104020204" pitchFamily="34" charset="0"/>
                          <a:cs typeface="Arial" panose="020B0604020202020204" pitchFamily="34" charset="0"/>
                        </a:rPr>
                        <a:t>5j</a:t>
                      </a:r>
                      <a:endParaRPr lang="x-none" sz="105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2966031528"/>
                  </a:ext>
                </a:extLst>
              </a:tr>
            </a:tbl>
          </a:graphicData>
        </a:graphic>
      </p:graphicFrame>
      <p:sp>
        <p:nvSpPr>
          <p:cNvPr id="5" name="ZoneTexte 4">
            <a:extLst>
              <a:ext uri="{FF2B5EF4-FFF2-40B4-BE49-F238E27FC236}">
                <a16:creationId xmlns:a16="http://schemas.microsoft.com/office/drawing/2014/main" id="{12F83DC4-0C2B-B919-20A5-2AF416A31F3F}"/>
              </a:ext>
            </a:extLst>
          </p:cNvPr>
          <p:cNvSpPr txBox="1"/>
          <p:nvPr/>
        </p:nvSpPr>
        <p:spPr>
          <a:xfrm>
            <a:off x="5208208" y="1641746"/>
            <a:ext cx="1304331" cy="276999"/>
          </a:xfrm>
          <a:prstGeom prst="rect">
            <a:avLst/>
          </a:prstGeom>
          <a:noFill/>
        </p:spPr>
        <p:txBody>
          <a:bodyPr wrap="none" rtlCol="0">
            <a:spAutoFit/>
          </a:bodyPr>
          <a:lstStyle/>
          <a:p>
            <a:r>
              <a:rPr lang="fr-FR" sz="1200" dirty="0"/>
              <a:t>* Délai analytique</a:t>
            </a:r>
          </a:p>
        </p:txBody>
      </p:sp>
    </p:spTree>
    <p:extLst>
      <p:ext uri="{BB962C8B-B14F-4D97-AF65-F5344CB8AC3E}">
        <p14:creationId xmlns:p14="http://schemas.microsoft.com/office/powerpoint/2010/main" val="3923669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BA33C79-6CE1-E47C-8A48-2D91C8A11577}"/>
              </a:ext>
            </a:extLst>
          </p:cNvPr>
          <p:cNvGrpSpPr/>
          <p:nvPr/>
        </p:nvGrpSpPr>
        <p:grpSpPr>
          <a:xfrm>
            <a:off x="0" y="0"/>
            <a:ext cx="576000" cy="4740266"/>
            <a:chOff x="0" y="0"/>
            <a:chExt cx="576000" cy="4740266"/>
          </a:xfrm>
        </p:grpSpPr>
        <p:sp>
          <p:nvSpPr>
            <p:cNvPr id="5" name="Rectangle 4">
              <a:extLst>
                <a:ext uri="{FF2B5EF4-FFF2-40B4-BE49-F238E27FC236}">
                  <a16:creationId xmlns:a16="http://schemas.microsoft.com/office/drawing/2014/main" id="{4C7496A1-05E1-C399-11D8-0DCCAB2EBCD3}"/>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22348A6-4ABA-4154-0551-714EB63F70F9}"/>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5034E103-4B2D-424C-B243-8C95E27953C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14</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1436CA2F-1E4C-1400-C119-9B362604788F}"/>
                </a:ext>
              </a:extLst>
            </p:cNvPr>
            <p:cNvSpPr txBox="1"/>
            <p:nvPr/>
          </p:nvSpPr>
          <p:spPr>
            <a:xfrm>
              <a:off x="42178"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894753E3-E9B8-2E75-CDE3-95917CAD75CC}"/>
              </a:ext>
            </a:extLst>
          </p:cNvPr>
          <p:cNvSpPr/>
          <p:nvPr/>
        </p:nvSpPr>
        <p:spPr>
          <a:xfrm>
            <a:off x="2212258" y="802730"/>
            <a:ext cx="5347417" cy="69201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E141D07-178E-0D66-E6D6-78FF4B436AF4}"/>
              </a:ext>
            </a:extLst>
          </p:cNvPr>
          <p:cNvSpPr txBox="1"/>
          <p:nvPr/>
        </p:nvSpPr>
        <p:spPr>
          <a:xfrm>
            <a:off x="2392594" y="830647"/>
            <a:ext cx="516708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PHYSICO-CHIMIQUES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nvGrpSpPr>
          <p:cNvPr id="6" name="Groupe 5">
            <a:extLst>
              <a:ext uri="{FF2B5EF4-FFF2-40B4-BE49-F238E27FC236}">
                <a16:creationId xmlns:a16="http://schemas.microsoft.com/office/drawing/2014/main" id="{0728B68E-3BE7-5FCB-11C6-35DFFBB82A4B}"/>
              </a:ext>
            </a:extLst>
          </p:cNvPr>
          <p:cNvGrpSpPr/>
          <p:nvPr/>
        </p:nvGrpSpPr>
        <p:grpSpPr>
          <a:xfrm>
            <a:off x="927958" y="440586"/>
            <a:ext cx="1464636" cy="1440000"/>
            <a:chOff x="215320" y="1338172"/>
            <a:chExt cx="1464636" cy="1440000"/>
          </a:xfrm>
        </p:grpSpPr>
        <p:sp>
          <p:nvSpPr>
            <p:cNvPr id="8" name="Ellipse 7">
              <a:extLst>
                <a:ext uri="{FF2B5EF4-FFF2-40B4-BE49-F238E27FC236}">
                  <a16:creationId xmlns:a16="http://schemas.microsoft.com/office/drawing/2014/main" id="{55D42717-AE92-002E-C62B-7A88DBD026CA}"/>
                </a:ext>
              </a:extLst>
            </p:cNvPr>
            <p:cNvSpPr/>
            <p:nvPr/>
          </p:nvSpPr>
          <p:spPr>
            <a:xfrm>
              <a:off x="239955" y="1338172"/>
              <a:ext cx="1440000" cy="1440000"/>
            </a:xfrm>
            <a:prstGeom prst="ellipse">
              <a:avLst/>
            </a:prstGeom>
            <a:solidFill>
              <a:schemeClr val="bg1"/>
            </a:solid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bouteille, vase, intérieur&#10;&#10;Description générée automatiquement">
              <a:extLst>
                <a:ext uri="{FF2B5EF4-FFF2-40B4-BE49-F238E27FC236}">
                  <a16:creationId xmlns:a16="http://schemas.microsoft.com/office/drawing/2014/main" id="{FFFE5CBF-92C5-E6CE-D44C-1F75DDCD42DB}"/>
                </a:ext>
              </a:extLst>
            </p:cNvPr>
            <p:cNvPicPr>
              <a:picLocks/>
            </p:cNvPicPr>
            <p:nvPr/>
          </p:nvPicPr>
          <p:blipFill rotWithShape="1">
            <a:blip r:embed="rId2"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215320" y="1445138"/>
              <a:ext cx="1464636" cy="1163102"/>
            </a:xfrm>
            <a:prstGeom prst="ellipse">
              <a:avLst/>
            </a:prstGeom>
            <a:ln w="38100">
              <a:noFill/>
            </a:ln>
          </p:spPr>
        </p:pic>
      </p:grpSp>
      <p:pic>
        <p:nvPicPr>
          <p:cNvPr id="10" name="Image 9">
            <a:hlinkClick r:id="rId3" action="ppaction://hlinksldjump"/>
            <a:extLst>
              <a:ext uri="{FF2B5EF4-FFF2-40B4-BE49-F238E27FC236}">
                <a16:creationId xmlns:a16="http://schemas.microsoft.com/office/drawing/2014/main" id="{3A4C252F-9F01-BD5B-253E-0CB62E21B6D8}"/>
              </a:ext>
            </a:extLst>
          </p:cNvPr>
          <p:cNvPicPr>
            <a:picLocks noChangeAspect="1"/>
          </p:cNvPicPr>
          <p:nvPr/>
        </p:nvPicPr>
        <p:blipFill>
          <a:blip r:embed="rId4"/>
          <a:stretch>
            <a:fillRect/>
          </a:stretch>
        </p:blipFill>
        <p:spPr>
          <a:xfrm>
            <a:off x="278829" y="8583469"/>
            <a:ext cx="445047" cy="1877731"/>
          </a:xfrm>
          <a:prstGeom prst="rect">
            <a:avLst/>
          </a:prstGeom>
        </p:spPr>
      </p:pic>
      <p:graphicFrame>
        <p:nvGraphicFramePr>
          <p:cNvPr id="11" name="Tableau 10">
            <a:extLst>
              <a:ext uri="{FF2B5EF4-FFF2-40B4-BE49-F238E27FC236}">
                <a16:creationId xmlns:a16="http://schemas.microsoft.com/office/drawing/2014/main" id="{F1F4A189-2F30-A402-3A04-D6B39CF3BD27}"/>
              </a:ext>
            </a:extLst>
          </p:cNvPr>
          <p:cNvGraphicFramePr>
            <a:graphicFrameLocks noGrp="1"/>
          </p:cNvGraphicFramePr>
          <p:nvPr>
            <p:extLst>
              <p:ext uri="{D42A27DB-BD31-4B8C-83A1-F6EECF244321}">
                <p14:modId xmlns:p14="http://schemas.microsoft.com/office/powerpoint/2010/main" val="2800737749"/>
              </p:ext>
            </p:extLst>
          </p:nvPr>
        </p:nvGraphicFramePr>
        <p:xfrm>
          <a:off x="1114201" y="2714435"/>
          <a:ext cx="5866119" cy="7425808"/>
        </p:xfrm>
        <a:graphic>
          <a:graphicData uri="http://schemas.openxmlformats.org/drawingml/2006/table">
            <a:tbl>
              <a:tblPr firstRow="1" bandRow="1">
                <a:tableStyleId>{5C22544A-7EE6-4342-B048-85BDC9FD1C3A}</a:tableStyleId>
              </a:tblPr>
              <a:tblGrid>
                <a:gridCol w="1368931">
                  <a:extLst>
                    <a:ext uri="{9D8B030D-6E8A-4147-A177-3AD203B41FA5}">
                      <a16:colId xmlns:a16="http://schemas.microsoft.com/office/drawing/2014/main" val="1797569628"/>
                    </a:ext>
                  </a:extLst>
                </a:gridCol>
                <a:gridCol w="208280">
                  <a:extLst>
                    <a:ext uri="{9D8B030D-6E8A-4147-A177-3AD203B41FA5}">
                      <a16:colId xmlns:a16="http://schemas.microsoft.com/office/drawing/2014/main" val="4035718927"/>
                    </a:ext>
                  </a:extLst>
                </a:gridCol>
                <a:gridCol w="836363">
                  <a:extLst>
                    <a:ext uri="{9D8B030D-6E8A-4147-A177-3AD203B41FA5}">
                      <a16:colId xmlns:a16="http://schemas.microsoft.com/office/drawing/2014/main" val="3968719811"/>
                    </a:ext>
                  </a:extLst>
                </a:gridCol>
                <a:gridCol w="1885308">
                  <a:extLst>
                    <a:ext uri="{9D8B030D-6E8A-4147-A177-3AD203B41FA5}">
                      <a16:colId xmlns:a16="http://schemas.microsoft.com/office/drawing/2014/main" val="3469898628"/>
                    </a:ext>
                  </a:extLst>
                </a:gridCol>
                <a:gridCol w="861690">
                  <a:extLst>
                    <a:ext uri="{9D8B030D-6E8A-4147-A177-3AD203B41FA5}">
                      <a16:colId xmlns:a16="http://schemas.microsoft.com/office/drawing/2014/main" val="1949279224"/>
                    </a:ext>
                  </a:extLst>
                </a:gridCol>
                <a:gridCol w="705547">
                  <a:extLst>
                    <a:ext uri="{9D8B030D-6E8A-4147-A177-3AD203B41FA5}">
                      <a16:colId xmlns:a16="http://schemas.microsoft.com/office/drawing/2014/main" val="1896865188"/>
                    </a:ext>
                  </a:extLst>
                </a:gridCol>
              </a:tblGrid>
              <a:tr h="432000">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ÉLÉMENTS</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gridSpan="2">
                  <a:txBody>
                    <a:bodyPr/>
                    <a:lstStyle/>
                    <a:p>
                      <a:pPr algn="ctr"/>
                      <a:r>
                        <a:rPr lang="fr-FR" sz="1100" spc="80" baseline="0" dirty="0">
                          <a:solidFill>
                            <a:schemeClr val="bg1"/>
                          </a:solidFill>
                          <a:latin typeface="Abadi" panose="020B0604020104020204" pitchFamily="34" charset="0"/>
                          <a:cs typeface="Arial" panose="020B0604020202020204" pitchFamily="34" charset="0"/>
                        </a:rPr>
                        <a:t>COFRAC</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hMerge="1">
                  <a:txBody>
                    <a:bodyPr/>
                    <a:lstStyle/>
                    <a:p>
                      <a:pPr algn="ctr"/>
                      <a:r>
                        <a:rPr lang="fr-FR" sz="1100" spc="80" baseline="0">
                          <a:latin typeface="Abadi" panose="020B0604020104020204" pitchFamily="34" charset="0"/>
                          <a:cs typeface="Arial" panose="020B0604020202020204" pitchFamily="34" charset="0"/>
                        </a:rPr>
                        <a:t>COFRAC</a:t>
                      </a:r>
                      <a:endParaRPr lang="x-none" sz="1100" spc="80" baseline="0" dirty="0">
                        <a:latin typeface="Abadi" panose="020B0604020104020204" pitchFamily="34" charset="0"/>
                        <a:cs typeface="Arial" panose="020B0604020202020204" pitchFamily="34" charset="0"/>
                      </a:endParaRPr>
                    </a:p>
                  </a:txBody>
                  <a:tcPr>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MÉTHODE</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LQ</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DÉLAI*</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extLst>
                  <a:ext uri="{0D108BD9-81ED-4DB2-BD59-A6C34878D82A}">
                    <a16:rowId xmlns:a16="http://schemas.microsoft.com/office/drawing/2014/main" val="3282068511"/>
                  </a:ext>
                </a:extLst>
              </a:tr>
              <a:tr h="291616">
                <a:tc gridSpan="6">
                  <a:txBody>
                    <a:bodyPr/>
                    <a:lstStyle/>
                    <a:p>
                      <a:pPr algn="ctr"/>
                      <a:r>
                        <a:rPr lang="fr-FR" sz="1100" b="1" dirty="0">
                          <a:solidFill>
                            <a:schemeClr val="tx1"/>
                          </a:solidFill>
                          <a:latin typeface="Abadi Extra Light" panose="020B0204020104020204" pitchFamily="34" charset="0"/>
                          <a:cs typeface="Arial" panose="020B0604020202020204" pitchFamily="34" charset="0"/>
                        </a:rPr>
                        <a:t>GROUPEMENT NH</a:t>
                      </a:r>
                      <a:r>
                        <a:rPr lang="fr-FR" sz="1100" b="1" baseline="-25000" dirty="0">
                          <a:solidFill>
                            <a:schemeClr val="tx1"/>
                          </a:solidFill>
                          <a:latin typeface="Abadi Extra Light" panose="020B0204020104020204" pitchFamily="34" charset="0"/>
                          <a:cs typeface="Arial" panose="020B0604020202020204" pitchFamily="34" charset="0"/>
                        </a:rPr>
                        <a:t>4</a:t>
                      </a:r>
                      <a:r>
                        <a:rPr lang="fr-FR" sz="1100" b="1" dirty="0">
                          <a:solidFill>
                            <a:schemeClr val="tx1"/>
                          </a:solidFill>
                          <a:latin typeface="Abadi Extra Light" panose="020B0204020104020204" pitchFamily="34" charset="0"/>
                          <a:cs typeface="Arial" panose="020B0604020202020204" pitchFamily="34" charset="0"/>
                        </a:rPr>
                        <a:t> / NO</a:t>
                      </a:r>
                      <a:r>
                        <a:rPr lang="fr-FR" sz="1100" b="1" baseline="-25000" dirty="0">
                          <a:solidFill>
                            <a:schemeClr val="tx1"/>
                          </a:solidFill>
                          <a:latin typeface="Abadi Extra Light" panose="020B0204020104020204" pitchFamily="34" charset="0"/>
                          <a:cs typeface="Arial" panose="020B0604020202020204" pitchFamily="34" charset="0"/>
                        </a:rPr>
                        <a:t>2</a:t>
                      </a:r>
                      <a:r>
                        <a:rPr lang="fr-FR" sz="1100" b="1" dirty="0">
                          <a:solidFill>
                            <a:schemeClr val="tx1"/>
                          </a:solidFill>
                          <a:latin typeface="Abadi Extra Light" panose="020B0204020104020204" pitchFamily="34" charset="0"/>
                          <a:cs typeface="Arial" panose="020B0604020202020204" pitchFamily="34" charset="0"/>
                        </a:rPr>
                        <a:t> </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endParaRPr lang="fr-FR"/>
                    </a:p>
                  </a:txBody>
                  <a:tcPr>
                    <a:lnT w="12700" cap="flat" cmpd="sng" algn="ctr">
                      <a:solidFill>
                        <a:schemeClr val="bg1"/>
                      </a:solidFill>
                      <a:prstDash val="solid"/>
                      <a:round/>
                      <a:headEnd type="none" w="med" len="med"/>
                      <a:tailEnd type="none" w="med" len="med"/>
                    </a:lnT>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extLst>
                  <a:ext uri="{0D108BD9-81ED-4DB2-BD59-A6C34878D82A}">
                    <a16:rowId xmlns:a16="http://schemas.microsoft.com/office/drawing/2014/main" val="1240137848"/>
                  </a:ext>
                </a:extLst>
              </a:tr>
              <a:tr h="291616">
                <a:tc>
                  <a:txBody>
                    <a:bodyPr/>
                    <a:lstStyle/>
                    <a:p>
                      <a:r>
                        <a:rPr lang="en-US" sz="1100" dirty="0">
                          <a:solidFill>
                            <a:schemeClr val="tx1"/>
                          </a:solidFill>
                          <a:latin typeface="Abadi" panose="020B0604020104020204" pitchFamily="34" charset="0"/>
                          <a:cs typeface="Arial" panose="020B0604020202020204" pitchFamily="34" charset="0"/>
                        </a:rPr>
                        <a:t>Ammonium (NH</a:t>
                      </a:r>
                      <a:r>
                        <a:rPr lang="en-US" sz="1100" baseline="-25000" dirty="0">
                          <a:solidFill>
                            <a:schemeClr val="tx1"/>
                          </a:solidFill>
                          <a:latin typeface="Abadi" panose="020B0604020104020204" pitchFamily="34" charset="0"/>
                          <a:cs typeface="Arial" panose="020B0604020202020204" pitchFamily="34" charset="0"/>
                        </a:rPr>
                        <a:t>4</a:t>
                      </a:r>
                      <a:r>
                        <a:rPr lang="en-US" sz="1100" dirty="0">
                          <a:solidFill>
                            <a:schemeClr val="tx1"/>
                          </a:solidFill>
                          <a:latin typeface="Abadi" panose="020B0604020104020204" pitchFamily="34" charset="0"/>
                          <a:cs typeface="Arial" panose="020B0604020202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E4EBF0"/>
                    </a:solidFill>
                  </a:tcPr>
                </a:tc>
                <a:tc>
                  <a:txBody>
                    <a:bodyPr/>
                    <a:lstStyle/>
                    <a:p>
                      <a:pPr algn="ctr"/>
                      <a:r>
                        <a:rPr lang="en-US" sz="1100" b="0" i="0" u="none" strike="noStrike" baseline="0" dirty="0">
                          <a:solidFill>
                            <a:srgbClr val="000000"/>
                          </a:solidFill>
                          <a:latin typeface="Abadi Extra Light" panose="020B0204020104020204" pitchFamily="34" charset="0"/>
                        </a:rPr>
                        <a:t>NF EN ISO 11732 </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0,05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6639352"/>
                  </a:ext>
                </a:extLst>
              </a:tr>
              <a:tr h="446238">
                <a:tc>
                  <a:txBody>
                    <a:bodyPr/>
                    <a:lstStyle/>
                    <a:p>
                      <a:r>
                        <a:rPr lang="fr-FR" sz="1100" dirty="0">
                          <a:solidFill>
                            <a:schemeClr val="tx1"/>
                          </a:solidFill>
                          <a:latin typeface="Abadi" panose="020B0604020104020204" pitchFamily="34" charset="0"/>
                          <a:cs typeface="Arial" panose="020B0604020202020204" pitchFamily="34" charset="0"/>
                        </a:rPr>
                        <a:t>Nitrites (NO</a:t>
                      </a:r>
                      <a:r>
                        <a:rPr lang="fr-FR" sz="1100" baseline="-25000" dirty="0">
                          <a:solidFill>
                            <a:schemeClr val="tx1"/>
                          </a:solidFill>
                          <a:latin typeface="Abadi" panose="020B0604020104020204" pitchFamily="34" charset="0"/>
                          <a:cs typeface="Arial" panose="020B0604020202020204" pitchFamily="34" charset="0"/>
                        </a:rPr>
                        <a:t>2</a:t>
                      </a:r>
                      <a:r>
                        <a:rPr lang="fr-FR" sz="1100" dirty="0">
                          <a:solidFill>
                            <a:schemeClr val="tx1"/>
                          </a:solidFill>
                          <a:latin typeface="Abadi" panose="020B0604020104020204" pitchFamily="34" charset="0"/>
                          <a:cs typeface="Arial" panose="020B0604020202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B w="12700" cap="flat" cmpd="sng" algn="ctr">
                      <a:solidFill>
                        <a:srgbClr val="FFFF00"/>
                      </a:solidFill>
                      <a:prstDash val="solid"/>
                      <a:round/>
                      <a:headEnd type="none" w="med" len="med"/>
                      <a:tailEnd type="none" w="med" len="med"/>
                    </a:lnB>
                    <a:solidFill>
                      <a:srgbClr val="E4EBF0"/>
                    </a:solid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NF EN ISO 13395</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0,05 mg/L </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11442029"/>
                  </a:ext>
                </a:extLst>
              </a:tr>
              <a:tr h="276276">
                <a:tc gridSpan="6">
                  <a:txBody>
                    <a:bodyPr/>
                    <a:lstStyle/>
                    <a:p>
                      <a:pPr algn="ctr"/>
                      <a:r>
                        <a:rPr lang="fr-FR" sz="1100" b="1" dirty="0">
                          <a:solidFill>
                            <a:schemeClr val="tx1"/>
                          </a:solidFill>
                          <a:latin typeface="Abadi Extra Light" panose="020B0204020104020204" pitchFamily="34" charset="0"/>
                          <a:cs typeface="Arial" panose="020B0604020202020204" pitchFamily="34" charset="0"/>
                        </a:rPr>
                        <a:t>PARAMÈTRE COT / COD</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endParaRPr lang="fr-FR"/>
                    </a:p>
                  </a:txBody>
                  <a:tcPr>
                    <a:lnT w="12700" cap="flat" cmpd="sng" algn="ctr">
                      <a:solidFill>
                        <a:schemeClr val="bg1"/>
                      </a:solidFill>
                      <a:prstDash val="solid"/>
                      <a:round/>
                      <a:headEnd type="none" w="med" len="med"/>
                      <a:tailEnd type="none" w="med" len="med"/>
                    </a:lnT>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834943546"/>
                  </a:ext>
                </a:extLst>
              </a:tr>
              <a:tr h="455043">
                <a:tc gridSpan="2">
                  <a:txBody>
                    <a:bodyPr/>
                    <a:lstStyle/>
                    <a:p>
                      <a:r>
                        <a:rPr lang="fr-FR" sz="1100" b="0" i="0" u="none" strike="noStrike" baseline="0" dirty="0">
                          <a:solidFill>
                            <a:srgbClr val="000000"/>
                          </a:solidFill>
                          <a:latin typeface="Abadi" panose="020B0604020104020204" pitchFamily="34" charset="0"/>
                        </a:rPr>
                        <a:t>Carbone organique total (COT) et carbone organique dissous (COD)</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lnB w="12700" cap="flat" cmpd="sng" algn="ctr">
                      <a:solidFill>
                        <a:srgbClr val="FFFF00"/>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Oui</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EN 1484</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0,5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1255168"/>
                  </a:ext>
                </a:extLst>
              </a:tr>
              <a:tr h="281814">
                <a:tc gridSpan="6">
                  <a:txBody>
                    <a:bodyPr/>
                    <a:lstStyle/>
                    <a:p>
                      <a:pPr algn="ctr"/>
                      <a:r>
                        <a:rPr lang="fr-FR" sz="1100" b="1" dirty="0">
                          <a:solidFill>
                            <a:schemeClr val="tx1"/>
                          </a:solidFill>
                          <a:latin typeface="Abadi Extra Light" panose="020B0204020104020204" pitchFamily="34" charset="0"/>
                          <a:cs typeface="Arial" panose="020B0604020202020204" pitchFamily="34" charset="0"/>
                        </a:rPr>
                        <a:t>GROUPEMENT CLO</a:t>
                      </a:r>
                      <a:r>
                        <a:rPr lang="fr-FR" sz="1100" b="1" baseline="-25000" dirty="0">
                          <a:solidFill>
                            <a:schemeClr val="tx1"/>
                          </a:solidFill>
                          <a:latin typeface="Abadi Extra Light" panose="020B0204020104020204" pitchFamily="34" charset="0"/>
                          <a:cs typeface="Arial" panose="020B0604020202020204" pitchFamily="34" charset="0"/>
                        </a:rPr>
                        <a:t>2</a:t>
                      </a:r>
                      <a:r>
                        <a:rPr lang="fr-FR" sz="1100" b="1" dirty="0">
                          <a:solidFill>
                            <a:schemeClr val="tx1"/>
                          </a:solidFill>
                          <a:latin typeface="Abadi Extra Light" panose="020B0204020104020204" pitchFamily="34" charset="0"/>
                          <a:cs typeface="Arial" panose="020B0604020202020204" pitchFamily="34" charset="0"/>
                        </a:rPr>
                        <a:t> / BRO</a:t>
                      </a:r>
                      <a:r>
                        <a:rPr lang="fr-FR" sz="1100" b="1" baseline="-25000" dirty="0">
                          <a:solidFill>
                            <a:schemeClr val="tx1"/>
                          </a:solidFill>
                          <a:latin typeface="Abadi Extra Light" panose="020B0204020104020204" pitchFamily="34" charset="0"/>
                          <a:cs typeface="Arial" panose="020B0604020202020204" pitchFamily="34" charset="0"/>
                        </a:rPr>
                        <a:t>3</a:t>
                      </a:r>
                      <a:endParaRPr lang="x-none" sz="1100" b="1" baseline="-250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endParaRPr lang="fr-FR"/>
                    </a:p>
                  </a:txBody>
                  <a:tcPr>
                    <a:lnT w="12700" cap="flat" cmpd="sng" algn="ctr">
                      <a:solidFill>
                        <a:srgbClr val="FFFF00"/>
                      </a:solidFill>
                      <a:prstDash val="solid"/>
                      <a:round/>
                      <a:headEnd type="none" w="med" len="med"/>
                      <a:tailEnd type="none" w="med" len="med"/>
                    </a:lnT>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extLst>
                  <a:ext uri="{0D108BD9-81ED-4DB2-BD59-A6C34878D82A}">
                    <a16:rowId xmlns:a16="http://schemas.microsoft.com/office/drawing/2014/main" val="3750697995"/>
                  </a:ext>
                </a:extLst>
              </a:tr>
              <a:tr h="281814">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b="0" i="0" u="none" strike="noStrike" baseline="0" dirty="0">
                          <a:solidFill>
                            <a:srgbClr val="000000"/>
                          </a:solidFill>
                          <a:latin typeface="Abadi" panose="020B0604020104020204" pitchFamily="34" charset="0"/>
                        </a:rPr>
                        <a:t>Chlorites (ClO</a:t>
                      </a:r>
                      <a:r>
                        <a:rPr lang="fr-FR" sz="1100" b="0" i="0" u="none" strike="noStrike" baseline="-25000" dirty="0">
                          <a:solidFill>
                            <a:srgbClr val="000000"/>
                          </a:solidFill>
                          <a:latin typeface="Abadi" panose="020B0604020104020204" pitchFamily="34" charset="0"/>
                        </a:rPr>
                        <a:t>2</a:t>
                      </a:r>
                      <a:r>
                        <a:rPr lang="fr-FR" sz="1100" b="0" i="0" u="none" strike="noStrike" baseline="0" dirty="0">
                          <a:solidFill>
                            <a:srgbClr val="000000"/>
                          </a:solidFill>
                          <a:latin typeface="Abadi" panose="020B0604020104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Non</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EN ISO 10304-1 </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0,02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71300068"/>
                  </a:ext>
                </a:extLst>
              </a:tr>
              <a:tr h="476124">
                <a:tc gridSpan="2">
                  <a:txBody>
                    <a:bodyPr/>
                    <a:lstStyle/>
                    <a:p>
                      <a:r>
                        <a:rPr lang="en-US" sz="1100" b="0" i="0" u="none" strike="noStrike" baseline="0" dirty="0">
                          <a:solidFill>
                            <a:srgbClr val="000000"/>
                          </a:solidFill>
                          <a:latin typeface="Abadi" panose="020B0604020104020204" pitchFamily="34" charset="0"/>
                        </a:rPr>
                        <a:t>Bromates (BrO</a:t>
                      </a:r>
                      <a:r>
                        <a:rPr lang="en-US" sz="1100" b="0" i="0" u="none" strike="noStrike" baseline="-25000" dirty="0">
                          <a:solidFill>
                            <a:srgbClr val="000000"/>
                          </a:solidFill>
                          <a:latin typeface="Abadi" panose="020B0604020104020204" pitchFamily="34" charset="0"/>
                        </a:rPr>
                        <a:t>3</a:t>
                      </a:r>
                      <a:r>
                        <a:rPr lang="en-US" sz="1100" b="0" i="0" u="none" strike="noStrike" baseline="0" dirty="0">
                          <a:solidFill>
                            <a:srgbClr val="000000"/>
                          </a:solidFill>
                          <a:latin typeface="Abadi" panose="020B0604020104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lnB w="12700" cap="flat" cmpd="sng" algn="ctr">
                      <a:solidFill>
                        <a:srgbClr val="FFFF00"/>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b="0" i="0" u="none" strike="noStrike" baseline="0" dirty="0">
                          <a:solidFill>
                            <a:srgbClr val="000000"/>
                          </a:solidFill>
                          <a:latin typeface="Abadi Extra Light" panose="020B0204020104020204" pitchFamily="34" charset="0"/>
                        </a:rPr>
                        <a:t>NF EN ISO 10304-1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b="0" i="0" u="none" strike="noStrike" baseline="0" dirty="0">
                          <a:solidFill>
                            <a:srgbClr val="000000"/>
                          </a:solidFill>
                          <a:latin typeface="Abadi Extra Light" panose="020B0204020104020204" pitchFamily="34" charset="0"/>
                        </a:rPr>
                        <a:t>0,005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8112895"/>
                  </a:ext>
                </a:extLst>
              </a:tr>
              <a:tr h="269421">
                <a:tc gridSpan="6">
                  <a:txBody>
                    <a:bodyPr/>
                    <a:lstStyle/>
                    <a:p>
                      <a:pPr algn="ctr"/>
                      <a:r>
                        <a:rPr lang="fr-FR" sz="1100" b="1" dirty="0">
                          <a:solidFill>
                            <a:schemeClr val="tx1"/>
                          </a:solidFill>
                          <a:latin typeface="Abadi Extra Light" panose="020B0204020104020204" pitchFamily="34" charset="0"/>
                          <a:cs typeface="Arial" panose="020B0604020202020204" pitchFamily="34" charset="0"/>
                        </a:rPr>
                        <a:t>GROUPEMENT DES ANIONS</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endParaRPr lang="fr-FR"/>
                    </a:p>
                  </a:txBody>
                  <a:tcPr>
                    <a:lnT w="12700" cap="flat" cmpd="sng" algn="ctr">
                      <a:solidFill>
                        <a:srgbClr val="FFFF00"/>
                      </a:solidFill>
                      <a:prstDash val="solid"/>
                      <a:round/>
                      <a:headEnd type="none" w="med" len="med"/>
                      <a:tailEnd type="none" w="med" len="med"/>
                    </a:lnT>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extLst>
                  <a:ext uri="{0D108BD9-81ED-4DB2-BD59-A6C34878D82A}">
                    <a16:rowId xmlns:a16="http://schemas.microsoft.com/office/drawing/2014/main" val="3184060529"/>
                  </a:ext>
                </a:extLst>
              </a:tr>
              <a:tr h="321680">
                <a:tc gridSpan="2">
                  <a:txBody>
                    <a:bodyPr/>
                    <a:lstStyle/>
                    <a:p>
                      <a:r>
                        <a:rPr lang="fr-FR" sz="1100" b="0" i="0" u="none" strike="noStrike" baseline="0" dirty="0">
                          <a:solidFill>
                            <a:srgbClr val="000000"/>
                          </a:solidFill>
                          <a:latin typeface="Abadi" panose="020B0604020104020204" pitchFamily="34" charset="0"/>
                        </a:rPr>
                        <a:t>Chlorures (Cl)</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Oui</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EN ISO 10304-1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1 mg/L </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61217732"/>
                  </a:ext>
                </a:extLst>
              </a:tr>
              <a:tr h="321680">
                <a:tc gridSpan="2">
                  <a:txBody>
                    <a:bodyPr/>
                    <a:lstStyle/>
                    <a:p>
                      <a:r>
                        <a:rPr lang="fr-FR" sz="1100" dirty="0">
                          <a:solidFill>
                            <a:schemeClr val="tx1"/>
                          </a:solidFill>
                          <a:latin typeface="Abadi" panose="020B0604020104020204" pitchFamily="34" charset="0"/>
                          <a:cs typeface="Arial" panose="020B0604020202020204" pitchFamily="34" charset="0"/>
                        </a:rPr>
                        <a:t>Orthophosphates (PO</a:t>
                      </a:r>
                      <a:r>
                        <a:rPr lang="fr-FR" sz="1100" baseline="-25000" dirty="0">
                          <a:solidFill>
                            <a:schemeClr val="tx1"/>
                          </a:solidFill>
                          <a:latin typeface="Abadi" panose="020B0604020104020204" pitchFamily="34" charset="0"/>
                          <a:cs typeface="Arial" panose="020B0604020202020204" pitchFamily="34" charset="0"/>
                        </a:rPr>
                        <a:t>4</a:t>
                      </a:r>
                      <a:r>
                        <a:rPr lang="fr-FR" sz="1100" dirty="0">
                          <a:solidFill>
                            <a:schemeClr val="tx1"/>
                          </a:solidFill>
                          <a:latin typeface="Abadi" panose="020B0604020104020204" pitchFamily="34" charset="0"/>
                          <a:cs typeface="Arial" panose="020B0604020202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NF EN ISO 10304-1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0,1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10115934"/>
                  </a:ext>
                </a:extLst>
              </a:tr>
              <a:tr h="321680">
                <a:tc gridSpan="2">
                  <a:txBody>
                    <a:bodyPr/>
                    <a:lstStyle/>
                    <a:p>
                      <a:r>
                        <a:rPr lang="en-US" sz="1100" b="0" i="0" u="none" strike="noStrike" baseline="0" dirty="0" err="1">
                          <a:solidFill>
                            <a:srgbClr val="000000"/>
                          </a:solidFill>
                          <a:latin typeface="Abadi" panose="020B0604020104020204" pitchFamily="34" charset="0"/>
                        </a:rPr>
                        <a:t>Bromures</a:t>
                      </a:r>
                      <a:r>
                        <a:rPr lang="en-US" sz="1100" b="0" i="0" u="none" strike="noStrike" baseline="0" dirty="0">
                          <a:solidFill>
                            <a:srgbClr val="000000"/>
                          </a:solidFill>
                          <a:latin typeface="Abadi" panose="020B0604020104020204" pitchFamily="34" charset="0"/>
                        </a:rPr>
                        <a:t> (Br)</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Non</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b="0" i="0" u="none" strike="noStrike" baseline="0" dirty="0">
                          <a:solidFill>
                            <a:srgbClr val="000000"/>
                          </a:solidFill>
                          <a:latin typeface="Abadi Extra Light" panose="020B0204020104020204" pitchFamily="34" charset="0"/>
                        </a:rPr>
                        <a:t>NF EN ISO 10304-1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b="0" i="0" u="none" strike="noStrike" baseline="0" dirty="0">
                          <a:solidFill>
                            <a:srgbClr val="000000"/>
                          </a:solidFill>
                          <a:latin typeface="Abadi Extra Light" panose="020B0204020104020204" pitchFamily="34" charset="0"/>
                        </a:rPr>
                        <a:t>0,1 mg / 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12504314"/>
                  </a:ext>
                </a:extLst>
              </a:tr>
              <a:tr h="321680">
                <a:tc gridSpan="2">
                  <a:txBody>
                    <a:bodyPr/>
                    <a:lstStyle/>
                    <a:p>
                      <a:r>
                        <a:rPr lang="fr-FR" sz="1100" dirty="0">
                          <a:solidFill>
                            <a:schemeClr val="tx1"/>
                          </a:solidFill>
                          <a:latin typeface="Abadi" panose="020B0604020104020204" pitchFamily="34" charset="0"/>
                          <a:cs typeface="Arial" panose="020B0604020202020204" pitchFamily="34" charset="0"/>
                        </a:rPr>
                        <a:t>Fluorures (F)</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NF EN ISO 10304-1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0,1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09789248"/>
                  </a:ext>
                </a:extLst>
              </a:tr>
              <a:tr h="321680">
                <a:tc gridSpan="2">
                  <a:txBody>
                    <a:bodyPr/>
                    <a:lstStyle/>
                    <a:p>
                      <a:r>
                        <a:rPr lang="fr-FR" sz="1100" dirty="0">
                          <a:solidFill>
                            <a:schemeClr val="tx1"/>
                          </a:solidFill>
                          <a:latin typeface="Abadi" panose="020B0604020104020204" pitchFamily="34" charset="0"/>
                          <a:cs typeface="Arial" panose="020B0604020202020204" pitchFamily="34" charset="0"/>
                        </a:rPr>
                        <a:t>Sulfates (SO</a:t>
                      </a:r>
                      <a:r>
                        <a:rPr lang="fr-FR" sz="1100" baseline="-25000" dirty="0">
                          <a:solidFill>
                            <a:schemeClr val="tx1"/>
                          </a:solidFill>
                          <a:latin typeface="Abadi" panose="020B0604020104020204" pitchFamily="34" charset="0"/>
                          <a:cs typeface="Arial" panose="020B0604020202020204" pitchFamily="34" charset="0"/>
                        </a:rPr>
                        <a:t>4</a:t>
                      </a:r>
                      <a:r>
                        <a:rPr lang="fr-FR" sz="1100" dirty="0">
                          <a:solidFill>
                            <a:schemeClr val="tx1"/>
                          </a:solidFill>
                          <a:latin typeface="Abadi" panose="020B0604020104020204" pitchFamily="34" charset="0"/>
                          <a:cs typeface="Arial" panose="020B0604020202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NF EN ISO 10304-1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b="0" i="0" u="none" strike="noStrike" baseline="0" dirty="0">
                          <a:solidFill>
                            <a:srgbClr val="000000"/>
                          </a:solidFill>
                          <a:latin typeface="Abadi Extra Light" panose="020B0204020104020204" pitchFamily="34" charset="0"/>
                        </a:rPr>
                        <a:t>1 mg/L </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96287858"/>
                  </a:ext>
                </a:extLst>
              </a:tr>
              <a:tr h="321680">
                <a:tc gridSpan="2">
                  <a:txBody>
                    <a:bodyPr/>
                    <a:lstStyle/>
                    <a:p>
                      <a:r>
                        <a:rPr lang="fr-FR" sz="1100" dirty="0">
                          <a:solidFill>
                            <a:schemeClr val="tx1"/>
                          </a:solidFill>
                          <a:latin typeface="Abadi" panose="020B0604020104020204" pitchFamily="34" charset="0"/>
                          <a:cs typeface="Arial" panose="020B0604020202020204" pitchFamily="34" charset="0"/>
                        </a:rPr>
                        <a:t>Nitrates (NO</a:t>
                      </a:r>
                      <a:r>
                        <a:rPr lang="fr-FR" sz="1100" baseline="-25000" dirty="0">
                          <a:solidFill>
                            <a:schemeClr val="tx1"/>
                          </a:solidFill>
                          <a:latin typeface="Abadi" panose="020B0604020104020204" pitchFamily="34" charset="0"/>
                          <a:cs typeface="Arial" panose="020B0604020202020204" pitchFamily="34" charset="0"/>
                        </a:rPr>
                        <a:t>3</a:t>
                      </a:r>
                      <a:r>
                        <a:rPr lang="fr-FR" sz="1100" dirty="0">
                          <a:solidFill>
                            <a:schemeClr val="tx1"/>
                          </a:solidFill>
                          <a:latin typeface="Abadi" panose="020B0604020104020204" pitchFamily="34" charset="0"/>
                          <a:cs typeface="Arial" panose="020B0604020202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lnB w="12700" cap="flat" cmpd="sng" algn="ctr">
                      <a:solidFill>
                        <a:srgbClr val="FFFF00"/>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NF EN ISO 10304-1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0,5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00110061"/>
                  </a:ext>
                </a:extLst>
              </a:tr>
              <a:tr h="321680">
                <a:tc gridSpan="6">
                  <a:txBody>
                    <a:bodyPr/>
                    <a:lstStyle/>
                    <a:p>
                      <a:pPr algn="ctr"/>
                      <a:r>
                        <a:rPr lang="fr-FR" sz="1100" b="1" dirty="0">
                          <a:solidFill>
                            <a:schemeClr val="tx1"/>
                          </a:solidFill>
                          <a:latin typeface="Abadi Extra Light" panose="020B0204020104020204" pitchFamily="34" charset="0"/>
                          <a:cs typeface="Arial" panose="020B0604020202020204" pitchFamily="34" charset="0"/>
                        </a:rPr>
                        <a:t>PARAMÈTRES EAUX NATURELLES</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extLst>
                  <a:ext uri="{0D108BD9-81ED-4DB2-BD59-A6C34878D82A}">
                    <a16:rowId xmlns:a16="http://schemas.microsoft.com/office/drawing/2014/main" val="1609207273"/>
                  </a:ext>
                </a:extLst>
              </a:tr>
              <a:tr h="455043">
                <a:tc gridSpan="2">
                  <a:txBody>
                    <a:bodyPr/>
                    <a:lstStyle/>
                    <a:p>
                      <a:r>
                        <a:rPr lang="fr-FR" sz="1100" dirty="0">
                          <a:solidFill>
                            <a:schemeClr val="tx1"/>
                          </a:solidFill>
                          <a:latin typeface="Abadi" panose="020B0604020104020204" pitchFamily="34" charset="0"/>
                          <a:cs typeface="Arial" panose="020B0604020202020204" pitchFamily="34" charset="0"/>
                        </a:rPr>
                        <a:t>Chlorophylle a </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Non</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MO/TE08/Ceau038</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0,5 µg/L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5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85651921"/>
                  </a:ext>
                </a:extLst>
              </a:tr>
              <a:tr h="455043">
                <a:tc gridSpan="2">
                  <a:txBody>
                    <a:bodyPr/>
                    <a:lstStyle/>
                    <a:p>
                      <a:r>
                        <a:rPr lang="fr-FR" sz="1100" dirty="0">
                          <a:solidFill>
                            <a:schemeClr val="tx1"/>
                          </a:solidFill>
                          <a:latin typeface="Abadi" panose="020B0604020104020204" pitchFamily="34" charset="0"/>
                          <a:cs typeface="Arial" panose="020B0604020202020204" pitchFamily="34" charset="0"/>
                        </a:rPr>
                        <a:t>Phéopigments</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Non</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MO/TE08/Ceau038</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2 µg/L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5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72336777"/>
                  </a:ext>
                </a:extLst>
              </a:tr>
              <a:tr h="455043">
                <a:tc gridSpan="2">
                  <a:txBody>
                    <a:bodyPr/>
                    <a:lstStyle/>
                    <a:p>
                      <a:r>
                        <a:rPr lang="fr-FR" sz="1100" b="0" i="0" u="none" strike="noStrike" baseline="0" dirty="0">
                          <a:solidFill>
                            <a:srgbClr val="000000"/>
                          </a:solidFill>
                          <a:latin typeface="Abadi" panose="020B0604020104020204" pitchFamily="34" charset="0"/>
                        </a:rPr>
                        <a:t>Demande biochimique en oxygène (DBO</a:t>
                      </a:r>
                      <a:r>
                        <a:rPr lang="fr-FR" sz="1100" b="0" i="0" u="none" strike="noStrike" baseline="-25000" dirty="0">
                          <a:solidFill>
                            <a:srgbClr val="000000"/>
                          </a:solidFill>
                          <a:latin typeface="Abadi" panose="020B0604020104020204" pitchFamily="34" charset="0"/>
                        </a:rPr>
                        <a:t>5</a:t>
                      </a:r>
                      <a:r>
                        <a:rPr lang="fr-FR" sz="1100" b="0" i="0" u="none" strike="noStrike" baseline="0" dirty="0">
                          <a:solidFill>
                            <a:srgbClr val="000000"/>
                          </a:solidFill>
                          <a:latin typeface="Abadi" panose="020B0604020104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EN ISO 5815-1 et 1899-2</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0,5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15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90561248"/>
                  </a:ext>
                </a:extLst>
              </a:tr>
            </a:tbl>
          </a:graphicData>
        </a:graphic>
      </p:graphicFrame>
    </p:spTree>
    <p:extLst>
      <p:ext uri="{BB962C8B-B14F-4D97-AF65-F5344CB8AC3E}">
        <p14:creationId xmlns:p14="http://schemas.microsoft.com/office/powerpoint/2010/main" val="4223694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4AF237D7-36A3-D1BD-B92C-4B58B65F4A32}"/>
              </a:ext>
            </a:extLst>
          </p:cNvPr>
          <p:cNvGrpSpPr/>
          <p:nvPr/>
        </p:nvGrpSpPr>
        <p:grpSpPr>
          <a:xfrm>
            <a:off x="6997380" y="0"/>
            <a:ext cx="576000" cy="4740266"/>
            <a:chOff x="0" y="0"/>
            <a:chExt cx="576000" cy="4740266"/>
          </a:xfrm>
        </p:grpSpPr>
        <p:sp>
          <p:nvSpPr>
            <p:cNvPr id="8" name="Rectangle 7">
              <a:extLst>
                <a:ext uri="{FF2B5EF4-FFF2-40B4-BE49-F238E27FC236}">
                  <a16:creationId xmlns:a16="http://schemas.microsoft.com/office/drawing/2014/main" id="{0CEB515F-605A-715B-F058-9FCDCAA98CA6}"/>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996285-14A8-3BB1-B579-31D66EAC9B2C}"/>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E71FA65-3B16-C9AC-F259-C169EBEE107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15</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6" name="ZoneTexte 15">
              <a:extLst>
                <a:ext uri="{FF2B5EF4-FFF2-40B4-BE49-F238E27FC236}">
                  <a16:creationId xmlns:a16="http://schemas.microsoft.com/office/drawing/2014/main" id="{3BA2DC8A-2F4E-7545-1F46-0C21182A48E6}"/>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9" name="Rectangle 18">
            <a:extLst>
              <a:ext uri="{FF2B5EF4-FFF2-40B4-BE49-F238E27FC236}">
                <a16:creationId xmlns:a16="http://schemas.microsoft.com/office/drawing/2014/main" id="{8048CEA3-3796-0265-A597-C0D726984756}"/>
              </a:ext>
            </a:extLst>
          </p:cNvPr>
          <p:cNvSpPr/>
          <p:nvPr/>
        </p:nvSpPr>
        <p:spPr>
          <a:xfrm>
            <a:off x="1718441" y="802730"/>
            <a:ext cx="4846072" cy="69201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1A7D2804-E7D6-B269-41A6-C85A04105B86}"/>
              </a:ext>
            </a:extLst>
          </p:cNvPr>
          <p:cNvSpPr txBox="1"/>
          <p:nvPr/>
        </p:nvSpPr>
        <p:spPr>
          <a:xfrm>
            <a:off x="2095609" y="830647"/>
            <a:ext cx="446890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PHYSICO-CHIMIQUES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2" name="Image 1">
            <a:hlinkClick r:id="rId2" action="ppaction://hlinksldjump"/>
            <a:extLst>
              <a:ext uri="{FF2B5EF4-FFF2-40B4-BE49-F238E27FC236}">
                <a16:creationId xmlns:a16="http://schemas.microsoft.com/office/drawing/2014/main" id="{74A4F092-8C38-88BC-ABF4-105F938822E6}"/>
              </a:ext>
            </a:extLst>
          </p:cNvPr>
          <p:cNvPicPr>
            <a:picLocks noChangeAspect="1"/>
          </p:cNvPicPr>
          <p:nvPr/>
        </p:nvPicPr>
        <p:blipFill>
          <a:blip r:embed="rId3"/>
          <a:stretch>
            <a:fillRect/>
          </a:stretch>
        </p:blipFill>
        <p:spPr>
          <a:xfrm>
            <a:off x="6875587" y="8583469"/>
            <a:ext cx="445047" cy="1877731"/>
          </a:xfrm>
          <a:prstGeom prst="rect">
            <a:avLst/>
          </a:prstGeom>
        </p:spPr>
      </p:pic>
      <p:grpSp>
        <p:nvGrpSpPr>
          <p:cNvPr id="4" name="Groupe 3">
            <a:extLst>
              <a:ext uri="{FF2B5EF4-FFF2-40B4-BE49-F238E27FC236}">
                <a16:creationId xmlns:a16="http://schemas.microsoft.com/office/drawing/2014/main" id="{578E4D19-96AC-6240-59CA-AF89BB5723D8}"/>
              </a:ext>
            </a:extLst>
          </p:cNvPr>
          <p:cNvGrpSpPr/>
          <p:nvPr/>
        </p:nvGrpSpPr>
        <p:grpSpPr>
          <a:xfrm>
            <a:off x="927958" y="440586"/>
            <a:ext cx="1464636" cy="1440000"/>
            <a:chOff x="215320" y="1338172"/>
            <a:chExt cx="1464636" cy="1440000"/>
          </a:xfrm>
        </p:grpSpPr>
        <p:sp>
          <p:nvSpPr>
            <p:cNvPr id="5" name="Ellipse 4">
              <a:extLst>
                <a:ext uri="{FF2B5EF4-FFF2-40B4-BE49-F238E27FC236}">
                  <a16:creationId xmlns:a16="http://schemas.microsoft.com/office/drawing/2014/main" id="{2D69F0EF-E08A-5104-E6CC-8BB1CEB30393}"/>
                </a:ext>
              </a:extLst>
            </p:cNvPr>
            <p:cNvSpPr/>
            <p:nvPr/>
          </p:nvSpPr>
          <p:spPr>
            <a:xfrm>
              <a:off x="239955" y="1338172"/>
              <a:ext cx="1440000" cy="1440000"/>
            </a:xfrm>
            <a:prstGeom prst="ellipse">
              <a:avLst/>
            </a:prstGeom>
            <a:solidFill>
              <a:schemeClr val="bg1"/>
            </a:solid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descr="Une image contenant bouteille, vase, intérieur&#10;&#10;Description générée automatiquement">
              <a:extLst>
                <a:ext uri="{FF2B5EF4-FFF2-40B4-BE49-F238E27FC236}">
                  <a16:creationId xmlns:a16="http://schemas.microsoft.com/office/drawing/2014/main" id="{9A60D9EA-AC46-78D2-B961-C92C77E454B1}"/>
                </a:ext>
              </a:extLst>
            </p:cNvPr>
            <p:cNvPicPr>
              <a:picLocks/>
            </p:cNvPicPr>
            <p:nvPr/>
          </p:nvPicPr>
          <p:blipFill rotWithShape="1">
            <a:blip r:embed="rId4"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215320" y="1445138"/>
              <a:ext cx="1464636" cy="1163102"/>
            </a:xfrm>
            <a:prstGeom prst="ellipse">
              <a:avLst/>
            </a:prstGeom>
            <a:ln w="38100">
              <a:noFill/>
            </a:ln>
          </p:spPr>
        </p:pic>
      </p:grpSp>
      <p:graphicFrame>
        <p:nvGraphicFramePr>
          <p:cNvPr id="11" name="Tableau 10">
            <a:extLst>
              <a:ext uri="{FF2B5EF4-FFF2-40B4-BE49-F238E27FC236}">
                <a16:creationId xmlns:a16="http://schemas.microsoft.com/office/drawing/2014/main" id="{7A37EA97-2398-8454-7AAE-8C4B552A8137}"/>
              </a:ext>
            </a:extLst>
          </p:cNvPr>
          <p:cNvGraphicFramePr>
            <a:graphicFrameLocks noGrp="1"/>
          </p:cNvGraphicFramePr>
          <p:nvPr>
            <p:extLst>
              <p:ext uri="{D42A27DB-BD31-4B8C-83A1-F6EECF244321}">
                <p14:modId xmlns:p14="http://schemas.microsoft.com/office/powerpoint/2010/main" val="2580759297"/>
              </p:ext>
            </p:extLst>
          </p:nvPr>
        </p:nvGraphicFramePr>
        <p:xfrm>
          <a:off x="486135" y="2616610"/>
          <a:ext cx="6078377" cy="7482840"/>
        </p:xfrm>
        <a:graphic>
          <a:graphicData uri="http://schemas.openxmlformats.org/drawingml/2006/table">
            <a:tbl>
              <a:tblPr firstRow="1" bandRow="1">
                <a:tableStyleId>{5C22544A-7EE6-4342-B048-85BDC9FD1C3A}</a:tableStyleId>
              </a:tblPr>
              <a:tblGrid>
                <a:gridCol w="1590981">
                  <a:extLst>
                    <a:ext uri="{9D8B030D-6E8A-4147-A177-3AD203B41FA5}">
                      <a16:colId xmlns:a16="http://schemas.microsoft.com/office/drawing/2014/main" val="3247186563"/>
                    </a:ext>
                  </a:extLst>
                </a:gridCol>
                <a:gridCol w="897381">
                  <a:extLst>
                    <a:ext uri="{9D8B030D-6E8A-4147-A177-3AD203B41FA5}">
                      <a16:colId xmlns:a16="http://schemas.microsoft.com/office/drawing/2014/main" val="1700362723"/>
                    </a:ext>
                  </a:extLst>
                </a:gridCol>
                <a:gridCol w="1965309">
                  <a:extLst>
                    <a:ext uri="{9D8B030D-6E8A-4147-A177-3AD203B41FA5}">
                      <a16:colId xmlns:a16="http://schemas.microsoft.com/office/drawing/2014/main" val="1744691205"/>
                    </a:ext>
                  </a:extLst>
                </a:gridCol>
                <a:gridCol w="898255">
                  <a:extLst>
                    <a:ext uri="{9D8B030D-6E8A-4147-A177-3AD203B41FA5}">
                      <a16:colId xmlns:a16="http://schemas.microsoft.com/office/drawing/2014/main" val="3405227901"/>
                    </a:ext>
                  </a:extLst>
                </a:gridCol>
                <a:gridCol w="726451">
                  <a:extLst>
                    <a:ext uri="{9D8B030D-6E8A-4147-A177-3AD203B41FA5}">
                      <a16:colId xmlns:a16="http://schemas.microsoft.com/office/drawing/2014/main" val="1240911592"/>
                    </a:ext>
                  </a:extLst>
                </a:gridCol>
              </a:tblGrid>
              <a:tr h="256721">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ÉLÉMENTS</a:t>
                      </a:r>
                      <a:endParaRPr lang="x-none" sz="1100" spc="80" baseline="0" dirty="0">
                        <a:solidFill>
                          <a:schemeClr val="bg1"/>
                        </a:solidFill>
                        <a:latin typeface="Abadi" panose="020B0604020104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COFRAC</a:t>
                      </a:r>
                      <a:endParaRPr lang="x-none" sz="1100" spc="80" baseline="0" dirty="0">
                        <a:solidFill>
                          <a:schemeClr val="bg1"/>
                        </a:solidFill>
                        <a:latin typeface="Abadi" panose="020B0604020104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MÉTHODE</a:t>
                      </a:r>
                      <a:endParaRPr lang="x-none" sz="1100" spc="80" baseline="0" dirty="0">
                        <a:solidFill>
                          <a:schemeClr val="bg1"/>
                        </a:solidFill>
                        <a:latin typeface="Abadi" panose="020B0604020104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LQ</a:t>
                      </a:r>
                      <a:endParaRPr lang="x-none" sz="1100" spc="80" baseline="0" dirty="0">
                        <a:solidFill>
                          <a:schemeClr val="bg1"/>
                        </a:solidFill>
                        <a:latin typeface="Abadi" panose="020B0604020104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DÉLAI*</a:t>
                      </a:r>
                      <a:endParaRPr lang="x-none" sz="1100" spc="80" baseline="0" dirty="0">
                        <a:solidFill>
                          <a:schemeClr val="bg1"/>
                        </a:solidFill>
                        <a:latin typeface="Abadi" panose="020B0604020104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extLst>
                  <a:ext uri="{0D108BD9-81ED-4DB2-BD59-A6C34878D82A}">
                    <a16:rowId xmlns:a16="http://schemas.microsoft.com/office/drawing/2014/main" val="3438431530"/>
                  </a:ext>
                </a:extLst>
              </a:tr>
              <a:tr h="229733">
                <a:tc gridSpan="5">
                  <a:txBody>
                    <a:bodyPr/>
                    <a:lstStyle/>
                    <a:p>
                      <a:pPr algn="ctr"/>
                      <a:r>
                        <a:rPr lang="fr-FR" sz="1100" b="1" dirty="0">
                          <a:solidFill>
                            <a:schemeClr val="tx1"/>
                          </a:solidFill>
                          <a:latin typeface="Abadi Extra Light" panose="020B0204020104020204" pitchFamily="34" charset="0"/>
                          <a:cs typeface="Arial" panose="020B0604020202020204" pitchFamily="34" charset="0"/>
                        </a:rPr>
                        <a:t>GROUPEMENT DES PARAMÈTRES 24H / 72H</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extLst>
                  <a:ext uri="{0D108BD9-81ED-4DB2-BD59-A6C34878D82A}">
                    <a16:rowId xmlns:a16="http://schemas.microsoft.com/office/drawing/2014/main" val="2937558302"/>
                  </a:ext>
                </a:extLst>
              </a:tr>
              <a:tr h="256721">
                <a:tc>
                  <a:txBody>
                    <a:bodyPr/>
                    <a:lstStyle/>
                    <a:p>
                      <a:r>
                        <a:rPr lang="fr-FR" sz="1100" b="0" i="0" u="none" strike="noStrike" baseline="0" dirty="0">
                          <a:solidFill>
                            <a:srgbClr val="000000"/>
                          </a:solidFill>
                          <a:latin typeface="Abadi" panose="020B0604020104020204" pitchFamily="34" charset="0"/>
                        </a:rPr>
                        <a:t>Conductivité </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Oui</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EN 27888</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48656605"/>
                  </a:ext>
                </a:extLst>
              </a:tr>
              <a:tr h="256721">
                <a:tc>
                  <a:txBody>
                    <a:bodyPr/>
                    <a:lstStyle/>
                    <a:p>
                      <a:r>
                        <a:rPr lang="fr-FR" sz="1100" b="0" i="0" u="none" strike="noStrike" baseline="0" dirty="0">
                          <a:solidFill>
                            <a:srgbClr val="000000"/>
                          </a:solidFill>
                          <a:latin typeface="Abadi" panose="020B0604020104020204" pitchFamily="34" charset="0"/>
                        </a:rPr>
                        <a:t>Couleur </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Oui</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EN ISO 7887 – meth,D</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368125"/>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Odeur, Aspect, Saveur</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Méthode interne</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11494109"/>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pH</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dirty="0">
                          <a:solidFill>
                            <a:schemeClr val="tx1"/>
                          </a:solidFill>
                          <a:latin typeface="Abadi Extra Light" panose="020B0204020104020204" pitchFamily="34" charset="0"/>
                          <a:cs typeface="Arial" panose="020B0604020202020204" pitchFamily="34" charset="0"/>
                        </a:rPr>
                        <a:t>NF EN ISO 10523</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6017865"/>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Turbidité</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dirty="0">
                          <a:solidFill>
                            <a:schemeClr val="tx1"/>
                          </a:solidFill>
                          <a:latin typeface="Abadi Extra Light" panose="020B0204020104020204" pitchFamily="34" charset="0"/>
                          <a:cs typeface="Arial" panose="020B0604020202020204" pitchFamily="34" charset="0"/>
                        </a:rPr>
                        <a:t>NF EN ISO 7027-1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0251984"/>
                  </a:ext>
                </a:extLst>
              </a:tr>
              <a:tr h="256721">
                <a:tc>
                  <a:txBody>
                    <a:bodyPr/>
                    <a:lstStyle/>
                    <a:p>
                      <a:r>
                        <a:rPr lang="fr-FR" sz="1100" b="0" i="0" u="none" strike="noStrike" baseline="0" dirty="0">
                          <a:solidFill>
                            <a:srgbClr val="000000"/>
                          </a:solidFill>
                          <a:latin typeface="Abadi" panose="020B0604020104020204" pitchFamily="34" charset="0"/>
                        </a:rPr>
                        <a:t>Titre alcalimétrique (TA)</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EN ISO 9963-1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4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14899169"/>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Titre alcalimétrique complet (TAC)</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dirty="0">
                          <a:solidFill>
                            <a:schemeClr val="tx1"/>
                          </a:solidFill>
                          <a:latin typeface="Abadi Extra Light" panose="020B0204020104020204" pitchFamily="34" charset="0"/>
                          <a:cs typeface="Arial" panose="020B0604020202020204" pitchFamily="34" charset="0"/>
                        </a:rPr>
                        <a:t>NF EN ISO 9963-1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4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9941328"/>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Salinité</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MO/TE08/H/Ceau020</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56214577"/>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Oxygène dissous</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ISO 5814</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38137206"/>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Matières dissoutes (TDS)</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Méthode interne</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8643368"/>
                  </a:ext>
                </a:extLst>
              </a:tr>
              <a:tr h="256721">
                <a:tc>
                  <a:txBody>
                    <a:bodyPr/>
                    <a:lstStyle/>
                    <a:p>
                      <a:r>
                        <a:rPr lang="fr-FR" sz="1100" dirty="0">
                          <a:solidFill>
                            <a:schemeClr val="tx1"/>
                          </a:solidFill>
                          <a:latin typeface="Abadi" panose="020B0604020104020204" pitchFamily="34" charset="0"/>
                          <a:cs typeface="Arial" panose="020B0604020202020204" pitchFamily="34" charset="0"/>
                        </a:rPr>
                        <a:t>Température de l’eau</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Méthode interne</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42467162"/>
                  </a:ext>
                </a:extLst>
              </a:tr>
              <a:tr h="256721">
                <a:tc>
                  <a:txBody>
                    <a:bodyPr/>
                    <a:lstStyle/>
                    <a:p>
                      <a:r>
                        <a:rPr lang="fr-FR" sz="1100" b="0" i="0" u="none" strike="noStrike" baseline="0" dirty="0">
                          <a:solidFill>
                            <a:srgbClr val="000000"/>
                          </a:solidFill>
                          <a:latin typeface="Abadi" panose="020B0604020104020204" pitchFamily="34" charset="0"/>
                        </a:rPr>
                        <a:t>Anhydride carbonique libre (CO</a:t>
                      </a:r>
                      <a:r>
                        <a:rPr lang="fr-FR" sz="1100" b="0" i="0" u="none" strike="noStrike" baseline="-25000" dirty="0">
                          <a:solidFill>
                            <a:srgbClr val="000000"/>
                          </a:solidFill>
                          <a:latin typeface="Abadi" panose="020B0604020104020204" pitchFamily="34" charset="0"/>
                        </a:rPr>
                        <a:t>2</a:t>
                      </a:r>
                      <a:r>
                        <a:rPr lang="fr-FR" sz="1100" b="0" i="0" u="none" strike="noStrike" baseline="0" dirty="0">
                          <a:solidFill>
                            <a:srgbClr val="000000"/>
                          </a:solidFill>
                          <a:latin typeface="Abadi" panose="020B0604020104020204" pitchFamily="34" charset="0"/>
                        </a:rPr>
                        <a:t>) </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NF T90-011</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20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47375178"/>
                  </a:ext>
                </a:extLst>
              </a:tr>
              <a:tr h="128464">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panose="020B0604020104020204" pitchFamily="34" charset="0"/>
                          <a:cs typeface="Arial" panose="020B0604020202020204" pitchFamily="34" charset="0"/>
                        </a:rPr>
                        <a:t>Carbonates (CO</a:t>
                      </a:r>
                      <a:r>
                        <a:rPr lang="fr-FR" sz="1100" baseline="-25000" dirty="0">
                          <a:solidFill>
                            <a:schemeClr val="tx1"/>
                          </a:solidFill>
                          <a:latin typeface="Abadi" panose="020B0604020104020204" pitchFamily="34" charset="0"/>
                          <a:cs typeface="Arial" panose="020B0604020202020204" pitchFamily="34" charset="0"/>
                        </a:rPr>
                        <a:t>3</a:t>
                      </a:r>
                      <a:r>
                        <a:rPr lang="fr-FR" sz="1100" baseline="30000" dirty="0">
                          <a:solidFill>
                            <a:schemeClr val="tx1"/>
                          </a:solidFill>
                          <a:latin typeface="Abadi" panose="020B0604020104020204" pitchFamily="34" charset="0"/>
                          <a:cs typeface="Arial" panose="020B0604020202020204" pitchFamily="34" charset="0"/>
                        </a:rPr>
                        <a:t>2-</a:t>
                      </a:r>
                      <a:r>
                        <a:rPr lang="fr-FR" sz="1100" dirty="0">
                          <a:solidFill>
                            <a:schemeClr val="tx1"/>
                          </a:solidFill>
                          <a:latin typeface="Abadi" panose="020B0604020104020204" pitchFamily="34" charset="0"/>
                          <a:cs typeface="Arial" panose="020B0604020202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Calcul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5567716"/>
                  </a:ext>
                </a:extLst>
              </a:tr>
              <a:tr h="0">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panose="020B0604020104020204" pitchFamily="34" charset="0"/>
                          <a:cs typeface="Arial" panose="020B0604020202020204" pitchFamily="34" charset="0"/>
                        </a:rPr>
                        <a:t>Hydrogénocarbonates (HCO</a:t>
                      </a:r>
                      <a:r>
                        <a:rPr lang="fr-FR" sz="1100" baseline="-25000" dirty="0">
                          <a:solidFill>
                            <a:schemeClr val="tx1"/>
                          </a:solidFill>
                          <a:latin typeface="Abadi" panose="020B0604020104020204" pitchFamily="34" charset="0"/>
                          <a:cs typeface="Arial" panose="020B0604020202020204" pitchFamily="34" charset="0"/>
                        </a:rPr>
                        <a:t>3</a:t>
                      </a:r>
                      <a:r>
                        <a:rPr lang="fr-FR" sz="1100" baseline="30000" dirty="0">
                          <a:solidFill>
                            <a:schemeClr val="tx1"/>
                          </a:solidFill>
                          <a:latin typeface="Abadi" panose="020B0604020104020204" pitchFamily="34" charset="0"/>
                          <a:cs typeface="Arial" panose="020B0604020202020204" pitchFamily="34" charset="0"/>
                        </a:rPr>
                        <a:t>-</a:t>
                      </a:r>
                      <a:r>
                        <a:rPr lang="fr-FR" sz="1100" dirty="0">
                          <a:solidFill>
                            <a:schemeClr val="tx1"/>
                          </a:solidFill>
                          <a:latin typeface="Abadi" panose="020B0604020104020204" pitchFamily="34" charset="0"/>
                          <a:cs typeface="Arial" panose="020B0604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Calcul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77848429"/>
                  </a:ext>
                </a:extLst>
              </a:tr>
              <a:tr h="0">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panose="020B0604020104020204" pitchFamily="34" charset="0"/>
                          <a:cs typeface="Arial" panose="020B0604020202020204" pitchFamily="34" charset="0"/>
                        </a:rPr>
                        <a:t>Masse volumique</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Méthode interne</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3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43094391"/>
                  </a:ext>
                </a:extLst>
              </a:tr>
              <a:tr h="128464">
                <a:tc gridSpan="5">
                  <a:txBody>
                    <a:bodyPr/>
                    <a:lstStyle/>
                    <a:p>
                      <a:pPr algn="ctr"/>
                      <a:r>
                        <a:rPr lang="fr-FR" sz="1200" b="1" dirty="0">
                          <a:solidFill>
                            <a:schemeClr val="tx1"/>
                          </a:solidFill>
                          <a:latin typeface="Abadi Extra Light" panose="020B0204020104020204" pitchFamily="34" charset="0"/>
                          <a:cs typeface="Arial" panose="020B0604020202020204" pitchFamily="34" charset="0"/>
                        </a:rPr>
                        <a:t>AUTRES PARAMÈTRES</a:t>
                      </a:r>
                      <a:endParaRPr lang="x-none" sz="12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extLst>
                  <a:ext uri="{0D108BD9-81ED-4DB2-BD59-A6C34878D82A}">
                    <a16:rowId xmlns:a16="http://schemas.microsoft.com/office/drawing/2014/main" val="2319081690"/>
                  </a:ext>
                </a:extLst>
              </a:tr>
              <a:tr h="128464">
                <a:tc>
                  <a:txBody>
                    <a:bodyPr/>
                    <a:lstStyle/>
                    <a:p>
                      <a:r>
                        <a:rPr lang="fr-FR" sz="1100" dirty="0">
                          <a:solidFill>
                            <a:schemeClr val="tx1"/>
                          </a:solidFill>
                          <a:latin typeface="Abadi" panose="020B0604020104020204" pitchFamily="34" charset="0"/>
                          <a:cs typeface="Arial" panose="020B0604020202020204" pitchFamily="34" charset="0"/>
                        </a:rPr>
                        <a:t>Matières en suspension (MES)</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NF EN 872</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2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4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04441328"/>
                  </a:ext>
                </a:extLst>
              </a:tr>
              <a:tr h="128464">
                <a:tc>
                  <a:txBody>
                    <a:bodyPr/>
                    <a:lstStyle/>
                    <a:p>
                      <a:r>
                        <a:rPr lang="fr-FR" sz="1100" dirty="0">
                          <a:solidFill>
                            <a:schemeClr val="tx1"/>
                          </a:solidFill>
                          <a:latin typeface="Abadi" panose="020B0604020104020204" pitchFamily="34" charset="0"/>
                          <a:cs typeface="Arial" panose="020B0604020202020204" pitchFamily="34" charset="0"/>
                        </a:rPr>
                        <a:t>Résidus secs à 180°C ou 105°C</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dirty="0">
                          <a:solidFill>
                            <a:schemeClr val="tx1"/>
                          </a:solidFill>
                          <a:latin typeface="Abadi Extra Light" panose="020B0204020104020204" pitchFamily="34" charset="0"/>
                          <a:cs typeface="Arial" panose="020B0604020202020204" pitchFamily="34" charset="0"/>
                        </a:rPr>
                        <a:t>NF T90-029</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5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62964018"/>
                  </a:ext>
                </a:extLst>
              </a:tr>
              <a:tr h="246187">
                <a:tc>
                  <a:txBody>
                    <a:bodyPr/>
                    <a:lstStyle/>
                    <a:p>
                      <a:r>
                        <a:rPr lang="fr-FR" sz="1100" dirty="0">
                          <a:solidFill>
                            <a:schemeClr val="tx1"/>
                          </a:solidFill>
                          <a:latin typeface="Abadi" panose="020B0604020104020204" pitchFamily="34" charset="0"/>
                          <a:cs typeface="Arial" panose="020B0604020202020204" pitchFamily="34" charset="0"/>
                        </a:rPr>
                        <a:t>Silices solubles </a:t>
                      </a:r>
                    </a:p>
                    <a:p>
                      <a:r>
                        <a:rPr lang="fr-FR" sz="1100" dirty="0">
                          <a:solidFill>
                            <a:schemeClr val="tx1"/>
                          </a:solidFill>
                          <a:latin typeface="Abadi" panose="020B0604020104020204" pitchFamily="34" charset="0"/>
                          <a:cs typeface="Arial" panose="020B0604020202020204" pitchFamily="34" charset="0"/>
                        </a:rPr>
                        <a:t>(en SiO</a:t>
                      </a:r>
                      <a:r>
                        <a:rPr lang="fr-FR" sz="1100" baseline="-25000" dirty="0">
                          <a:solidFill>
                            <a:schemeClr val="tx1"/>
                          </a:solidFill>
                          <a:latin typeface="Abadi" panose="020B0604020104020204" pitchFamily="34" charset="0"/>
                          <a:cs typeface="Arial" panose="020B0604020202020204" pitchFamily="34" charset="0"/>
                        </a:rPr>
                        <a:t>2</a:t>
                      </a:r>
                      <a:r>
                        <a:rPr lang="fr-FR" sz="1100" dirty="0">
                          <a:solidFill>
                            <a:schemeClr val="tx1"/>
                          </a:solidFill>
                          <a:latin typeface="Abadi" panose="020B0604020104020204" pitchFamily="34" charset="0"/>
                          <a:cs typeface="Arial" panose="020B0604020202020204" pitchFamily="34" charset="0"/>
                        </a:rPr>
                        <a: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dirty="0">
                          <a:solidFill>
                            <a:schemeClr val="tx1"/>
                          </a:solidFill>
                          <a:latin typeface="Abadi Extra Light" panose="020B0204020104020204" pitchFamily="34" charset="0"/>
                          <a:cs typeface="Arial" panose="020B0604020202020204" pitchFamily="34" charset="0"/>
                        </a:rPr>
                        <a:t>NF T90-007</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0,02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94202038"/>
                  </a:ext>
                </a:extLst>
              </a:tr>
              <a:tr h="128464">
                <a:tc>
                  <a:txBody>
                    <a:bodyPr/>
                    <a:lstStyle/>
                    <a:p>
                      <a:r>
                        <a:rPr lang="fr-FR" sz="1100" dirty="0">
                          <a:solidFill>
                            <a:schemeClr val="tx1"/>
                          </a:solidFill>
                          <a:latin typeface="Abadi" panose="020B0604020104020204" pitchFamily="34" charset="0"/>
                          <a:cs typeface="Arial" panose="020B0604020202020204" pitchFamily="34" charset="0"/>
                        </a:rPr>
                        <a:t>Dureté totale (TH)</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cs typeface="Arial" panose="020B0604020202020204" pitchFamily="34" charset="0"/>
                        </a:rPr>
                        <a:t>MO/TE08/H/Met/05</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b="0" i="0" u="none" strike="noStrike" baseline="0" dirty="0">
                          <a:solidFill>
                            <a:srgbClr val="000000"/>
                          </a:solidFill>
                          <a:latin typeface="Abadi Extra Light" panose="020B0204020104020204" pitchFamily="34" charset="0"/>
                        </a:rPr>
                        <a:t>0.67 °f </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1961477"/>
                  </a:ext>
                </a:extLst>
              </a:tr>
              <a:tr h="128464">
                <a:tc>
                  <a:txBody>
                    <a:bodyPr/>
                    <a:lstStyle/>
                    <a:p>
                      <a:r>
                        <a:rPr lang="it-IT" sz="1100" b="0" i="0" u="none" strike="noStrike" baseline="0" dirty="0">
                          <a:solidFill>
                            <a:srgbClr val="000000"/>
                          </a:solidFill>
                          <a:latin typeface="Abadi" panose="020B0604020104020204" pitchFamily="34" charset="0"/>
                        </a:rPr>
                        <a:t>Equilibre calcocarbonique </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Calcul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20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15923622"/>
                  </a:ext>
                </a:extLst>
              </a:tr>
            </a:tbl>
          </a:graphicData>
        </a:graphic>
      </p:graphicFrame>
    </p:spTree>
    <p:extLst>
      <p:ext uri="{BB962C8B-B14F-4D97-AF65-F5344CB8AC3E}">
        <p14:creationId xmlns:p14="http://schemas.microsoft.com/office/powerpoint/2010/main" val="163099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BA33C79-6CE1-E47C-8A48-2D91C8A11577}"/>
              </a:ext>
            </a:extLst>
          </p:cNvPr>
          <p:cNvGrpSpPr/>
          <p:nvPr/>
        </p:nvGrpSpPr>
        <p:grpSpPr>
          <a:xfrm>
            <a:off x="0" y="0"/>
            <a:ext cx="576000" cy="4740266"/>
            <a:chOff x="0" y="0"/>
            <a:chExt cx="576000" cy="4740266"/>
          </a:xfrm>
        </p:grpSpPr>
        <p:sp>
          <p:nvSpPr>
            <p:cNvPr id="5" name="Rectangle 4">
              <a:extLst>
                <a:ext uri="{FF2B5EF4-FFF2-40B4-BE49-F238E27FC236}">
                  <a16:creationId xmlns:a16="http://schemas.microsoft.com/office/drawing/2014/main" id="{4C7496A1-05E1-C399-11D8-0DCCAB2EBCD3}"/>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22348A6-4ABA-4154-0551-714EB63F70F9}"/>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5034E103-4B2D-424C-B243-8C95E27953C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1</a:t>
              </a:r>
              <a:r>
                <a:rPr lang="fr-FR" sz="1200" b="1" dirty="0">
                  <a:solidFill>
                    <a:srgbClr val="4B7086"/>
                  </a:solidFill>
                  <a:latin typeface="Abadi" panose="020B0604020104020204" pitchFamily="34" charset="0"/>
                  <a:cs typeface="Arial" panose="020B0604020202020204" pitchFamily="34" charset="0"/>
                </a:rPr>
                <a:t>6</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1436CA2F-1E4C-1400-C119-9B362604788F}"/>
                </a:ext>
              </a:extLst>
            </p:cNvPr>
            <p:cNvSpPr txBox="1"/>
            <p:nvPr/>
          </p:nvSpPr>
          <p:spPr>
            <a:xfrm>
              <a:off x="42178"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894753E3-E9B8-2E75-CDE3-95917CAD75CC}"/>
              </a:ext>
            </a:extLst>
          </p:cNvPr>
          <p:cNvSpPr/>
          <p:nvPr/>
        </p:nvSpPr>
        <p:spPr>
          <a:xfrm>
            <a:off x="2212258" y="802730"/>
            <a:ext cx="5347417" cy="69201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E141D07-178E-0D66-E6D6-78FF4B436AF4}"/>
              </a:ext>
            </a:extLst>
          </p:cNvPr>
          <p:cNvSpPr txBox="1"/>
          <p:nvPr/>
        </p:nvSpPr>
        <p:spPr>
          <a:xfrm>
            <a:off x="2392594" y="830647"/>
            <a:ext cx="516708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PHYSICO-CHIMIQUES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nvGrpSpPr>
          <p:cNvPr id="6" name="Groupe 5">
            <a:extLst>
              <a:ext uri="{FF2B5EF4-FFF2-40B4-BE49-F238E27FC236}">
                <a16:creationId xmlns:a16="http://schemas.microsoft.com/office/drawing/2014/main" id="{0728B68E-3BE7-5FCB-11C6-35DFFBB82A4B}"/>
              </a:ext>
            </a:extLst>
          </p:cNvPr>
          <p:cNvGrpSpPr/>
          <p:nvPr/>
        </p:nvGrpSpPr>
        <p:grpSpPr>
          <a:xfrm>
            <a:off x="927958" y="440586"/>
            <a:ext cx="1464636" cy="1440000"/>
            <a:chOff x="215320" y="1338172"/>
            <a:chExt cx="1464636" cy="1440000"/>
          </a:xfrm>
        </p:grpSpPr>
        <p:sp>
          <p:nvSpPr>
            <p:cNvPr id="8" name="Ellipse 7">
              <a:extLst>
                <a:ext uri="{FF2B5EF4-FFF2-40B4-BE49-F238E27FC236}">
                  <a16:creationId xmlns:a16="http://schemas.microsoft.com/office/drawing/2014/main" id="{55D42717-AE92-002E-C62B-7A88DBD026CA}"/>
                </a:ext>
              </a:extLst>
            </p:cNvPr>
            <p:cNvSpPr/>
            <p:nvPr/>
          </p:nvSpPr>
          <p:spPr>
            <a:xfrm>
              <a:off x="239955" y="1338172"/>
              <a:ext cx="1440000" cy="1440000"/>
            </a:xfrm>
            <a:prstGeom prst="ellipse">
              <a:avLst/>
            </a:prstGeom>
            <a:solidFill>
              <a:schemeClr val="bg1"/>
            </a:solid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bouteille, vase, intérieur&#10;&#10;Description générée automatiquement">
              <a:extLst>
                <a:ext uri="{FF2B5EF4-FFF2-40B4-BE49-F238E27FC236}">
                  <a16:creationId xmlns:a16="http://schemas.microsoft.com/office/drawing/2014/main" id="{FFFE5CBF-92C5-E6CE-D44C-1F75DDCD42DB}"/>
                </a:ext>
              </a:extLst>
            </p:cNvPr>
            <p:cNvPicPr>
              <a:picLocks/>
            </p:cNvPicPr>
            <p:nvPr/>
          </p:nvPicPr>
          <p:blipFill rotWithShape="1">
            <a:blip r:embed="rId2"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215320" y="1445138"/>
              <a:ext cx="1464636" cy="1163102"/>
            </a:xfrm>
            <a:prstGeom prst="ellipse">
              <a:avLst/>
            </a:prstGeom>
            <a:ln w="38100">
              <a:noFill/>
            </a:ln>
          </p:spPr>
        </p:pic>
      </p:grpSp>
      <p:pic>
        <p:nvPicPr>
          <p:cNvPr id="10" name="Image 9">
            <a:hlinkClick r:id="rId3" action="ppaction://hlinksldjump"/>
            <a:extLst>
              <a:ext uri="{FF2B5EF4-FFF2-40B4-BE49-F238E27FC236}">
                <a16:creationId xmlns:a16="http://schemas.microsoft.com/office/drawing/2014/main" id="{3A4C252F-9F01-BD5B-253E-0CB62E21B6D8}"/>
              </a:ext>
            </a:extLst>
          </p:cNvPr>
          <p:cNvPicPr>
            <a:picLocks noChangeAspect="1"/>
          </p:cNvPicPr>
          <p:nvPr/>
        </p:nvPicPr>
        <p:blipFill>
          <a:blip r:embed="rId4"/>
          <a:stretch>
            <a:fillRect/>
          </a:stretch>
        </p:blipFill>
        <p:spPr>
          <a:xfrm>
            <a:off x="278829" y="8583469"/>
            <a:ext cx="445047" cy="1877731"/>
          </a:xfrm>
          <a:prstGeom prst="rect">
            <a:avLst/>
          </a:prstGeom>
        </p:spPr>
      </p:pic>
      <p:graphicFrame>
        <p:nvGraphicFramePr>
          <p:cNvPr id="11" name="Tableau 10">
            <a:extLst>
              <a:ext uri="{FF2B5EF4-FFF2-40B4-BE49-F238E27FC236}">
                <a16:creationId xmlns:a16="http://schemas.microsoft.com/office/drawing/2014/main" id="{D5CD7531-C6B3-3688-03F4-D3B7343AEECB}"/>
              </a:ext>
            </a:extLst>
          </p:cNvPr>
          <p:cNvGraphicFramePr>
            <a:graphicFrameLocks noGrp="1"/>
          </p:cNvGraphicFramePr>
          <p:nvPr>
            <p:extLst>
              <p:ext uri="{D42A27DB-BD31-4B8C-83A1-F6EECF244321}">
                <p14:modId xmlns:p14="http://schemas.microsoft.com/office/powerpoint/2010/main" val="2095368930"/>
              </p:ext>
            </p:extLst>
          </p:nvPr>
        </p:nvGraphicFramePr>
        <p:xfrm>
          <a:off x="952592" y="2835455"/>
          <a:ext cx="6113224" cy="4576245"/>
        </p:xfrm>
        <a:graphic>
          <a:graphicData uri="http://schemas.openxmlformats.org/drawingml/2006/table">
            <a:tbl>
              <a:tblPr firstRow="1" bandRow="1">
                <a:tableStyleId>{5C22544A-7EE6-4342-B048-85BDC9FD1C3A}</a:tableStyleId>
              </a:tblPr>
              <a:tblGrid>
                <a:gridCol w="1441756">
                  <a:extLst>
                    <a:ext uri="{9D8B030D-6E8A-4147-A177-3AD203B41FA5}">
                      <a16:colId xmlns:a16="http://schemas.microsoft.com/office/drawing/2014/main" val="1797569628"/>
                    </a:ext>
                  </a:extLst>
                </a:gridCol>
                <a:gridCol w="1007832">
                  <a:extLst>
                    <a:ext uri="{9D8B030D-6E8A-4147-A177-3AD203B41FA5}">
                      <a16:colId xmlns:a16="http://schemas.microsoft.com/office/drawing/2014/main" val="3968719811"/>
                    </a:ext>
                  </a:extLst>
                </a:gridCol>
                <a:gridCol w="2106875">
                  <a:extLst>
                    <a:ext uri="{9D8B030D-6E8A-4147-A177-3AD203B41FA5}">
                      <a16:colId xmlns:a16="http://schemas.microsoft.com/office/drawing/2014/main" val="3469898628"/>
                    </a:ext>
                  </a:extLst>
                </a:gridCol>
                <a:gridCol w="749578">
                  <a:extLst>
                    <a:ext uri="{9D8B030D-6E8A-4147-A177-3AD203B41FA5}">
                      <a16:colId xmlns:a16="http://schemas.microsoft.com/office/drawing/2014/main" val="524262039"/>
                    </a:ext>
                  </a:extLst>
                </a:gridCol>
                <a:gridCol w="807183">
                  <a:extLst>
                    <a:ext uri="{9D8B030D-6E8A-4147-A177-3AD203B41FA5}">
                      <a16:colId xmlns:a16="http://schemas.microsoft.com/office/drawing/2014/main" val="1896865188"/>
                    </a:ext>
                  </a:extLst>
                </a:gridCol>
              </a:tblGrid>
              <a:tr h="306915">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ÉLÉMENTS</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COFRAC</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MÉTHODE</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LQ</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DÉLAI*</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extLst>
                  <a:ext uri="{0D108BD9-81ED-4DB2-BD59-A6C34878D82A}">
                    <a16:rowId xmlns:a16="http://schemas.microsoft.com/office/drawing/2014/main" val="3282068511"/>
                  </a:ext>
                </a:extLst>
              </a:tr>
              <a:tr h="309993">
                <a:tc gridSpan="5">
                  <a:txBody>
                    <a:bodyPr/>
                    <a:lstStyle/>
                    <a:p>
                      <a:pPr algn="ctr"/>
                      <a:r>
                        <a:rPr lang="fr-FR" sz="1100" b="1" dirty="0">
                          <a:solidFill>
                            <a:schemeClr val="tx1"/>
                          </a:solidFill>
                          <a:latin typeface="Abadi Extra Light" panose="020B0204020104020204" pitchFamily="34" charset="0"/>
                          <a:cs typeface="Arial" panose="020B0604020202020204" pitchFamily="34" charset="0"/>
                        </a:rPr>
                        <a:t>GROUPEMENT AZOTE / ST-DCO</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noFill/>
                  </a:tcPr>
                </a:tc>
                <a:tc hMerge="1">
                  <a:txBody>
                    <a:bodyPr/>
                    <a:lstStyle/>
                    <a:p>
                      <a:endParaRPr lang="fr-F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noFill/>
                  </a:tcPr>
                </a:tc>
                <a:extLst>
                  <a:ext uri="{0D108BD9-81ED-4DB2-BD59-A6C34878D82A}">
                    <a16:rowId xmlns:a16="http://schemas.microsoft.com/office/drawing/2014/main" val="3662713808"/>
                  </a:ext>
                </a:extLst>
              </a:tr>
              <a:tr h="510577">
                <a:tc>
                  <a:txBody>
                    <a:bodyPr/>
                    <a:lstStyle/>
                    <a:p>
                      <a:r>
                        <a:rPr lang="en-US" sz="1100" b="0" i="0" u="none" strike="noStrike" baseline="0" dirty="0">
                          <a:solidFill>
                            <a:srgbClr val="000000"/>
                          </a:solidFill>
                          <a:latin typeface="Abadi" panose="020B0604020104020204" pitchFamily="34" charset="0"/>
                        </a:rPr>
                        <a:t>Azote </a:t>
                      </a:r>
                      <a:r>
                        <a:rPr lang="en-US" sz="1100" kern="1200" dirty="0">
                          <a:solidFill>
                            <a:schemeClr val="tx1"/>
                          </a:solidFill>
                          <a:latin typeface="Abadi" panose="020B0604020104020204" pitchFamily="34" charset="0"/>
                          <a:ea typeface="+mn-ea"/>
                          <a:cs typeface="Arial" panose="020B0604020202020204" pitchFamily="34" charset="0"/>
                        </a:rPr>
                        <a:t>Kjeldhal</a:t>
                      </a:r>
                      <a:r>
                        <a:rPr lang="en-US" sz="1100" b="0" i="0" u="none" strike="noStrike" baseline="0" dirty="0">
                          <a:solidFill>
                            <a:srgbClr val="000000"/>
                          </a:solidFill>
                          <a:latin typeface="Abadi" panose="020B0604020104020204" pitchFamily="34" charset="0"/>
                        </a:rPr>
                        <a:t> (NTK)</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Calcul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a:solidFill>
                            <a:schemeClr val="tx1"/>
                          </a:solidFill>
                          <a:latin typeface="Abadi Extra Light" panose="020B0204020104020204" pitchFamily="34" charset="0"/>
                          <a:cs typeface="Arial" panose="020B0604020202020204" pitchFamily="34" charset="0"/>
                        </a:rPr>
                        <a:t>1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772944"/>
                  </a:ext>
                </a:extLst>
              </a:tr>
              <a:tr h="310368">
                <a:tc>
                  <a:txBody>
                    <a:bodyPr/>
                    <a:lstStyle/>
                    <a:p>
                      <a:r>
                        <a:rPr lang="en-US" sz="1100" b="0" i="0" u="none" strike="noStrike" baseline="0" dirty="0">
                          <a:solidFill>
                            <a:srgbClr val="000000"/>
                          </a:solidFill>
                          <a:latin typeface="Abadi" panose="020B0604020104020204" pitchFamily="34" charset="0"/>
                        </a:rPr>
                        <a:t>Azote total</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b="0" i="0" u="none" strike="noStrike" baseline="0" dirty="0">
                          <a:solidFill>
                            <a:srgbClr val="000000"/>
                          </a:solidFill>
                          <a:latin typeface="Abadi Extra Light" panose="020B0204020104020204" pitchFamily="34" charset="0"/>
                        </a:rPr>
                        <a:t>MO/TE08/Ceau46</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a:solidFill>
                            <a:schemeClr val="tx1"/>
                          </a:solidFill>
                          <a:latin typeface="Abadi Extra Light" panose="020B0204020104020204" pitchFamily="34" charset="0"/>
                          <a:cs typeface="Arial" panose="020B0604020202020204" pitchFamily="34" charset="0"/>
                        </a:rPr>
                        <a:t>1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84443183"/>
                  </a:ext>
                </a:extLst>
              </a:tr>
              <a:tr h="625843">
                <a:tc>
                  <a:txBody>
                    <a:bodyPr/>
                    <a:lstStyle/>
                    <a:p>
                      <a:r>
                        <a:rPr lang="fr-FR" sz="1100" b="0" i="0" u="none" strike="noStrike" baseline="0" dirty="0">
                          <a:solidFill>
                            <a:srgbClr val="000000"/>
                          </a:solidFill>
                          <a:latin typeface="Abadi" panose="020B0604020104020204" pitchFamily="34" charset="0"/>
                        </a:rPr>
                        <a:t>Demande chimique en oxygène - Méthode en tubes (ST-DCO) </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ISO 15705</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10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87374162"/>
                  </a:ext>
                </a:extLst>
              </a:tr>
              <a:tr h="309993">
                <a:tc gridSpan="5">
                  <a:txBody>
                    <a:bodyPr/>
                    <a:lstStyle/>
                    <a:p>
                      <a:pPr algn="ctr"/>
                      <a:r>
                        <a:rPr lang="fr-FR" sz="1100" b="1" dirty="0">
                          <a:solidFill>
                            <a:schemeClr val="tx1"/>
                          </a:solidFill>
                          <a:latin typeface="Abadi Extra Light" panose="020B0204020104020204" pitchFamily="34" charset="0"/>
                          <a:cs typeface="Arial" panose="020B0604020202020204" pitchFamily="34" charset="0"/>
                        </a:rPr>
                        <a:t>PARAMÈTRES SUR SITE</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tc hMerge="1">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tc hMerge="1">
                  <a:txBody>
                    <a:bodyPr/>
                    <a:lstStyle/>
                    <a:p>
                      <a:endParaRPr lang="fr-F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noFill/>
                  </a:tcPr>
                </a:tc>
                <a:extLst>
                  <a:ext uri="{0D108BD9-81ED-4DB2-BD59-A6C34878D82A}">
                    <a16:rowId xmlns:a16="http://schemas.microsoft.com/office/drawing/2014/main" val="2337289368"/>
                  </a:ext>
                </a:extLst>
              </a:tr>
              <a:tr h="625843">
                <a:tc>
                  <a:txBody>
                    <a:bodyPr/>
                    <a:lstStyle/>
                    <a:p>
                      <a:r>
                        <a:rPr lang="fr-FR" sz="1100" dirty="0">
                          <a:solidFill>
                            <a:schemeClr val="tx1"/>
                          </a:solidFill>
                          <a:latin typeface="Abadi" panose="020B0604020104020204" pitchFamily="34" charset="0"/>
                          <a:cs typeface="Arial" panose="020B0604020202020204" pitchFamily="34" charset="0"/>
                        </a:rPr>
                        <a:t>Acide isocyanurique (stabilisant)</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rPr>
                        <a:t>Non</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ea typeface="Arial MT"/>
                          <a:cs typeface="Arial MT"/>
                        </a:rPr>
                        <a:t>Méthode interne</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a typeface="Arial MT"/>
                        <a:cs typeface="Arial M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rPr>
                        <a:t>-</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8702773"/>
                  </a:ext>
                </a:extLst>
              </a:tr>
              <a:tr h="510577">
                <a:tc>
                  <a:txBody>
                    <a:bodyPr/>
                    <a:lstStyle/>
                    <a:p>
                      <a:r>
                        <a:rPr lang="fr-FR" sz="1100" dirty="0">
                          <a:solidFill>
                            <a:schemeClr val="tx1"/>
                          </a:solidFill>
                          <a:latin typeface="Abadi" panose="020B0604020104020204" pitchFamily="34" charset="0"/>
                          <a:cs typeface="Arial" panose="020B0604020202020204" pitchFamily="34" charset="0"/>
                        </a:rPr>
                        <a:t>Température sur place</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rPr>
                        <a:t>MO/TE08/Ceau/040</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rPr>
                        <a:t>-</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4751428"/>
                  </a:ext>
                </a:extLst>
              </a:tr>
              <a:tr h="309993">
                <a:tc>
                  <a:txBody>
                    <a:bodyPr/>
                    <a:lstStyle/>
                    <a:p>
                      <a:r>
                        <a:rPr lang="fr-FR" sz="1100" dirty="0">
                          <a:solidFill>
                            <a:schemeClr val="tx1"/>
                          </a:solidFill>
                          <a:latin typeface="Abadi" panose="020B0604020104020204" pitchFamily="34" charset="0"/>
                          <a:cs typeface="Arial" panose="020B0604020202020204" pitchFamily="34" charset="0"/>
                        </a:rPr>
                        <a:t>pH sur place</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rPr>
                        <a:t>NF EN ISO 10523</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rPr>
                        <a:t>-</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60064529"/>
                  </a:ext>
                </a:extLst>
              </a:tr>
              <a:tr h="309993">
                <a:tc>
                  <a:txBody>
                    <a:bodyPr/>
                    <a:lstStyle/>
                    <a:p>
                      <a:r>
                        <a:rPr lang="fr-FR" sz="1100" dirty="0">
                          <a:solidFill>
                            <a:schemeClr val="tx1"/>
                          </a:solidFill>
                          <a:latin typeface="Abadi" panose="020B0604020104020204" pitchFamily="34" charset="0"/>
                          <a:cs typeface="Arial" panose="020B0604020202020204" pitchFamily="34" charset="0"/>
                        </a:rPr>
                        <a:t>Chlore libre</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rPr>
                        <a:t>NF EN ISO 7393-2</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rPr>
                        <a:t>0,03</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76563020"/>
                  </a:ext>
                </a:extLst>
              </a:tr>
              <a:tr h="309993">
                <a:tc>
                  <a:txBody>
                    <a:bodyPr/>
                    <a:lstStyle/>
                    <a:p>
                      <a:r>
                        <a:rPr lang="fr-FR" sz="1100" dirty="0">
                          <a:solidFill>
                            <a:schemeClr val="tx1"/>
                          </a:solidFill>
                          <a:latin typeface="Abadi" panose="020B0604020104020204" pitchFamily="34" charset="0"/>
                          <a:cs typeface="Arial" panose="020B0604020202020204" pitchFamily="34" charset="0"/>
                        </a:rPr>
                        <a:t>Chlore total</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rPr>
                        <a:t>NF EN ISO 7393-2</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rPr>
                        <a:t>0,03</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72434018"/>
                  </a:ext>
                </a:extLst>
              </a:tr>
            </a:tbl>
          </a:graphicData>
        </a:graphic>
      </p:graphicFrame>
      <p:pic>
        <p:nvPicPr>
          <p:cNvPr id="13" name="Graphique 12" descr="Laboratoire de chimie">
            <a:extLst>
              <a:ext uri="{FF2B5EF4-FFF2-40B4-BE49-F238E27FC236}">
                <a16:creationId xmlns:a16="http://schemas.microsoft.com/office/drawing/2014/main" id="{4C21EC3D-89C5-9860-864B-8A5ABB8C8A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859" y="6080978"/>
            <a:ext cx="8089037" cy="8089037"/>
          </a:xfrm>
          <a:prstGeom prst="rect">
            <a:avLst/>
          </a:prstGeom>
        </p:spPr>
      </p:pic>
    </p:spTree>
    <p:extLst>
      <p:ext uri="{BB962C8B-B14F-4D97-AF65-F5344CB8AC3E}">
        <p14:creationId xmlns:p14="http://schemas.microsoft.com/office/powerpoint/2010/main" val="122202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4AF237D7-36A3-D1BD-B92C-4B58B65F4A32}"/>
              </a:ext>
            </a:extLst>
          </p:cNvPr>
          <p:cNvGrpSpPr/>
          <p:nvPr/>
        </p:nvGrpSpPr>
        <p:grpSpPr>
          <a:xfrm>
            <a:off x="6997380" y="0"/>
            <a:ext cx="576000" cy="4740266"/>
            <a:chOff x="0" y="0"/>
            <a:chExt cx="576000" cy="4740266"/>
          </a:xfrm>
        </p:grpSpPr>
        <p:sp>
          <p:nvSpPr>
            <p:cNvPr id="8" name="Rectangle 7">
              <a:extLst>
                <a:ext uri="{FF2B5EF4-FFF2-40B4-BE49-F238E27FC236}">
                  <a16:creationId xmlns:a16="http://schemas.microsoft.com/office/drawing/2014/main" id="{0CEB515F-605A-715B-F058-9FCDCAA98CA6}"/>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996285-14A8-3BB1-B579-31D66EAC9B2C}"/>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E71FA65-3B16-C9AC-F259-C169EBEE107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17</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6" name="ZoneTexte 15">
              <a:extLst>
                <a:ext uri="{FF2B5EF4-FFF2-40B4-BE49-F238E27FC236}">
                  <a16:creationId xmlns:a16="http://schemas.microsoft.com/office/drawing/2014/main" id="{3BA2DC8A-2F4E-7545-1F46-0C21182A48E6}"/>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9" name="Rectangle 18">
            <a:extLst>
              <a:ext uri="{FF2B5EF4-FFF2-40B4-BE49-F238E27FC236}">
                <a16:creationId xmlns:a16="http://schemas.microsoft.com/office/drawing/2014/main" id="{8048CEA3-3796-0265-A597-C0D726984756}"/>
              </a:ext>
            </a:extLst>
          </p:cNvPr>
          <p:cNvSpPr/>
          <p:nvPr/>
        </p:nvSpPr>
        <p:spPr>
          <a:xfrm>
            <a:off x="1718441" y="802730"/>
            <a:ext cx="4846072" cy="69201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1A7D2804-E7D6-B269-41A6-C85A04105B86}"/>
              </a:ext>
            </a:extLst>
          </p:cNvPr>
          <p:cNvSpPr txBox="1"/>
          <p:nvPr/>
        </p:nvSpPr>
        <p:spPr>
          <a:xfrm>
            <a:off x="2095609" y="830647"/>
            <a:ext cx="446890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PHYSICO-CHIMIQUES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2" name="Image 1">
            <a:hlinkClick r:id="rId2" action="ppaction://hlinksldjump"/>
            <a:extLst>
              <a:ext uri="{FF2B5EF4-FFF2-40B4-BE49-F238E27FC236}">
                <a16:creationId xmlns:a16="http://schemas.microsoft.com/office/drawing/2014/main" id="{74A4F092-8C38-88BC-ABF4-105F938822E6}"/>
              </a:ext>
            </a:extLst>
          </p:cNvPr>
          <p:cNvPicPr>
            <a:picLocks noChangeAspect="1"/>
          </p:cNvPicPr>
          <p:nvPr/>
        </p:nvPicPr>
        <p:blipFill>
          <a:blip r:embed="rId3"/>
          <a:stretch>
            <a:fillRect/>
          </a:stretch>
        </p:blipFill>
        <p:spPr>
          <a:xfrm>
            <a:off x="6875587" y="8583469"/>
            <a:ext cx="445047" cy="1877731"/>
          </a:xfrm>
          <a:prstGeom prst="rect">
            <a:avLst/>
          </a:prstGeom>
        </p:spPr>
      </p:pic>
      <p:grpSp>
        <p:nvGrpSpPr>
          <p:cNvPr id="4" name="Groupe 3">
            <a:extLst>
              <a:ext uri="{FF2B5EF4-FFF2-40B4-BE49-F238E27FC236}">
                <a16:creationId xmlns:a16="http://schemas.microsoft.com/office/drawing/2014/main" id="{578E4D19-96AC-6240-59CA-AF89BB5723D8}"/>
              </a:ext>
            </a:extLst>
          </p:cNvPr>
          <p:cNvGrpSpPr/>
          <p:nvPr/>
        </p:nvGrpSpPr>
        <p:grpSpPr>
          <a:xfrm>
            <a:off x="927958" y="440586"/>
            <a:ext cx="1464636" cy="1440000"/>
            <a:chOff x="215320" y="1338172"/>
            <a:chExt cx="1464636" cy="1440000"/>
          </a:xfrm>
        </p:grpSpPr>
        <p:sp>
          <p:nvSpPr>
            <p:cNvPr id="5" name="Ellipse 4">
              <a:extLst>
                <a:ext uri="{FF2B5EF4-FFF2-40B4-BE49-F238E27FC236}">
                  <a16:creationId xmlns:a16="http://schemas.microsoft.com/office/drawing/2014/main" id="{2D69F0EF-E08A-5104-E6CC-8BB1CEB30393}"/>
                </a:ext>
              </a:extLst>
            </p:cNvPr>
            <p:cNvSpPr/>
            <p:nvPr/>
          </p:nvSpPr>
          <p:spPr>
            <a:xfrm>
              <a:off x="239955" y="1338172"/>
              <a:ext cx="1440000" cy="1440000"/>
            </a:xfrm>
            <a:prstGeom prst="ellipse">
              <a:avLst/>
            </a:prstGeom>
            <a:solidFill>
              <a:schemeClr val="bg1"/>
            </a:solid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descr="Une image contenant bouteille, vase, intérieur&#10;&#10;Description générée automatiquement">
              <a:extLst>
                <a:ext uri="{FF2B5EF4-FFF2-40B4-BE49-F238E27FC236}">
                  <a16:creationId xmlns:a16="http://schemas.microsoft.com/office/drawing/2014/main" id="{9A60D9EA-AC46-78D2-B961-C92C77E454B1}"/>
                </a:ext>
              </a:extLst>
            </p:cNvPr>
            <p:cNvPicPr>
              <a:picLocks/>
            </p:cNvPicPr>
            <p:nvPr/>
          </p:nvPicPr>
          <p:blipFill rotWithShape="1">
            <a:blip r:embed="rId4"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215320" y="1445138"/>
              <a:ext cx="1464636" cy="1163102"/>
            </a:xfrm>
            <a:prstGeom prst="ellipse">
              <a:avLst/>
            </a:prstGeom>
            <a:ln w="38100">
              <a:noFill/>
            </a:ln>
          </p:spPr>
        </p:pic>
      </p:grpSp>
      <p:graphicFrame>
        <p:nvGraphicFramePr>
          <p:cNvPr id="15" name="Tableau 14">
            <a:extLst>
              <a:ext uri="{FF2B5EF4-FFF2-40B4-BE49-F238E27FC236}">
                <a16:creationId xmlns:a16="http://schemas.microsoft.com/office/drawing/2014/main" id="{B01679A6-271A-40D0-38A9-F8E40B64624F}"/>
              </a:ext>
            </a:extLst>
          </p:cNvPr>
          <p:cNvGraphicFramePr>
            <a:graphicFrameLocks noGrp="1"/>
          </p:cNvGraphicFramePr>
          <p:nvPr>
            <p:extLst>
              <p:ext uri="{D42A27DB-BD31-4B8C-83A1-F6EECF244321}">
                <p14:modId xmlns:p14="http://schemas.microsoft.com/office/powerpoint/2010/main" val="823900909"/>
              </p:ext>
            </p:extLst>
          </p:nvPr>
        </p:nvGraphicFramePr>
        <p:xfrm>
          <a:off x="952593" y="3583313"/>
          <a:ext cx="5611920" cy="4892115"/>
        </p:xfrm>
        <a:graphic>
          <a:graphicData uri="http://schemas.openxmlformats.org/drawingml/2006/table">
            <a:tbl>
              <a:tblPr firstRow="1" bandRow="1">
                <a:tableStyleId>{5C22544A-7EE6-4342-B048-85BDC9FD1C3A}</a:tableStyleId>
              </a:tblPr>
              <a:tblGrid>
                <a:gridCol w="1292008">
                  <a:extLst>
                    <a:ext uri="{9D8B030D-6E8A-4147-A177-3AD203B41FA5}">
                      <a16:colId xmlns:a16="http://schemas.microsoft.com/office/drawing/2014/main" val="1797569628"/>
                    </a:ext>
                  </a:extLst>
                </a:gridCol>
                <a:gridCol w="798509">
                  <a:extLst>
                    <a:ext uri="{9D8B030D-6E8A-4147-A177-3AD203B41FA5}">
                      <a16:colId xmlns:a16="http://schemas.microsoft.com/office/drawing/2014/main" val="3968719811"/>
                    </a:ext>
                  </a:extLst>
                </a:gridCol>
                <a:gridCol w="1585439">
                  <a:extLst>
                    <a:ext uri="{9D8B030D-6E8A-4147-A177-3AD203B41FA5}">
                      <a16:colId xmlns:a16="http://schemas.microsoft.com/office/drawing/2014/main" val="3469898628"/>
                    </a:ext>
                  </a:extLst>
                </a:gridCol>
                <a:gridCol w="123410">
                  <a:extLst>
                    <a:ext uri="{9D8B030D-6E8A-4147-A177-3AD203B41FA5}">
                      <a16:colId xmlns:a16="http://schemas.microsoft.com/office/drawing/2014/main" val="1949279224"/>
                    </a:ext>
                  </a:extLst>
                </a:gridCol>
                <a:gridCol w="1110971">
                  <a:extLst>
                    <a:ext uri="{9D8B030D-6E8A-4147-A177-3AD203B41FA5}">
                      <a16:colId xmlns:a16="http://schemas.microsoft.com/office/drawing/2014/main" val="2302772326"/>
                    </a:ext>
                  </a:extLst>
                </a:gridCol>
                <a:gridCol w="701583">
                  <a:extLst>
                    <a:ext uri="{9D8B030D-6E8A-4147-A177-3AD203B41FA5}">
                      <a16:colId xmlns:a16="http://schemas.microsoft.com/office/drawing/2014/main" val="1896865188"/>
                    </a:ext>
                  </a:extLst>
                </a:gridCol>
              </a:tblGrid>
              <a:tr h="324000">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ÉLÉMENTS</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COFRAC</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MÉTHODE</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gridSpan="2">
                  <a:txBody>
                    <a:bodyPr/>
                    <a:lstStyle/>
                    <a:p>
                      <a:pPr algn="ctr"/>
                      <a:r>
                        <a:rPr lang="fr-FR" sz="1100" spc="80" baseline="0" dirty="0">
                          <a:solidFill>
                            <a:schemeClr val="bg1"/>
                          </a:solidFill>
                          <a:latin typeface="Abadi" panose="020B0604020104020204" pitchFamily="34" charset="0"/>
                          <a:cs typeface="Arial" panose="020B0604020202020204" pitchFamily="34" charset="0"/>
                        </a:rPr>
                        <a:t>LQ</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tc hMerge="1">
                  <a:txBody>
                    <a:bodyPr/>
                    <a:lstStyle/>
                    <a:p>
                      <a:pPr algn="ctr"/>
                      <a:endParaRPr lang="x-none" sz="1100" spc="80" baseline="0" dirty="0">
                        <a:latin typeface="Abadi" panose="020B0604020104020204" pitchFamily="34" charset="0"/>
                        <a:cs typeface="Arial" panose="020B0604020202020204" pitchFamily="34" charset="0"/>
                      </a:endParaRPr>
                    </a:p>
                  </a:txBody>
                  <a:tcPr>
                    <a:solidFill>
                      <a:srgbClr val="4B7086"/>
                    </a:solidFill>
                  </a:tcPr>
                </a:tc>
                <a:tc>
                  <a:txBody>
                    <a:bodyPr/>
                    <a:lstStyle/>
                    <a:p>
                      <a:pPr algn="ctr"/>
                      <a:r>
                        <a:rPr lang="fr-FR" sz="1100" spc="80" baseline="0" dirty="0">
                          <a:solidFill>
                            <a:schemeClr val="bg1"/>
                          </a:solidFill>
                          <a:latin typeface="Abadi" panose="020B0604020104020204" pitchFamily="34" charset="0"/>
                          <a:cs typeface="Arial" panose="020B0604020202020204" pitchFamily="34" charset="0"/>
                        </a:rPr>
                        <a:t>DÉLAI*</a:t>
                      </a:r>
                      <a:endParaRPr lang="x-none" sz="1100"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B7086"/>
                    </a:solidFill>
                  </a:tcPr>
                </a:tc>
                <a:extLst>
                  <a:ext uri="{0D108BD9-81ED-4DB2-BD59-A6C34878D82A}">
                    <a16:rowId xmlns:a16="http://schemas.microsoft.com/office/drawing/2014/main" val="3282068511"/>
                  </a:ext>
                </a:extLst>
              </a:tr>
              <a:tr h="256948">
                <a:tc gridSpan="6">
                  <a:txBody>
                    <a:bodyPr/>
                    <a:lstStyle/>
                    <a:p>
                      <a:pPr algn="ctr"/>
                      <a:r>
                        <a:rPr lang="fr-FR" sz="1100" b="1" dirty="0">
                          <a:solidFill>
                            <a:schemeClr val="tx1"/>
                          </a:solidFill>
                          <a:latin typeface="Abadi Extra Light" panose="020B0204020104020204" pitchFamily="34" charset="0"/>
                          <a:cs typeface="Arial" panose="020B0604020202020204" pitchFamily="34" charset="0"/>
                        </a:rPr>
                        <a:t>GROUPEMENT MÉTAUX ET CATIONS</a:t>
                      </a:r>
                      <a:endParaRPr lang="x-none" sz="1100" b="1"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hMerge="1">
                  <a:txBody>
                    <a:bodyPr/>
                    <a:lstStyle/>
                    <a:p>
                      <a:pPr algn="ctr"/>
                      <a:endParaRPr lang="da-DK" sz="1100" dirty="0">
                        <a:solidFill>
                          <a:schemeClr val="tx1"/>
                        </a:solidFill>
                        <a:latin typeface="Abadi Extra Light" panose="020B0204020104020204" pitchFamily="34" charset="0"/>
                        <a:cs typeface="Arial" panose="020B0604020202020204" pitchFamily="34" charset="0"/>
                      </a:endParaRPr>
                    </a:p>
                  </a:txBody>
                  <a:tcPr anchor="ctr">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noFill/>
                  </a:tcPr>
                </a:tc>
                <a:tc hMerge="1">
                  <a:txBody>
                    <a:bodyPr/>
                    <a:lstStyle/>
                    <a:p>
                      <a:endParaRPr lang="x-none"/>
                    </a:p>
                  </a:txBody>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x-none" sz="1100" dirty="0">
                        <a:solidFill>
                          <a:schemeClr val="tx1"/>
                        </a:solidFill>
                        <a:latin typeface="Abadi Extra Light" panose="020B0204020104020204" pitchFamily="34" charset="0"/>
                        <a:cs typeface="Arial" panose="020B0604020202020204" pitchFamily="34" charset="0"/>
                      </a:endParaRPr>
                    </a:p>
                  </a:txBody>
                  <a:tcPr anchor="ctr">
                    <a:noFill/>
                  </a:tcPr>
                </a:tc>
                <a:extLst>
                  <a:ext uri="{0D108BD9-81ED-4DB2-BD59-A6C34878D82A}">
                    <a16:rowId xmlns:a16="http://schemas.microsoft.com/office/drawing/2014/main" val="3179155215"/>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Aluminium total (Al)</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lang="da-DK" sz="1100" dirty="0">
                          <a:solidFill>
                            <a:schemeClr val="tx1"/>
                          </a:solidFill>
                          <a:latin typeface="Abadi Extra Light" panose="020B0204020104020204" pitchFamily="34" charset="0"/>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r>
                        <a:rPr lang="fr-FR" sz="1100" dirty="0">
                          <a:solidFill>
                            <a:schemeClr val="tx1"/>
                          </a:solidFill>
                          <a:latin typeface="Abadi Extra Light" panose="020B0204020104020204" pitchFamily="34" charset="0"/>
                          <a:cs typeface="Arial" panose="020B0604020202020204" pitchFamily="34" charset="0"/>
                        </a:rPr>
                        <a:t>50 µg/L</a:t>
                      </a:r>
                      <a:endParaRPr lang="x-none" sz="1100" dirty="0">
                        <a:solidFill>
                          <a:schemeClr val="tx1"/>
                        </a:solidFill>
                        <a:latin typeface="Abadi Extra Light" panose="020B0204020104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50 µg/L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81981124"/>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Baryum total (Ba)</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94559404"/>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Bore total (B)</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50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50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8833257"/>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Cadmium total (Cd)</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79950434"/>
                  </a:ext>
                </a:extLst>
              </a:tr>
              <a:tr h="270435">
                <a:tc>
                  <a:txBody>
                    <a:bodyPr/>
                    <a:lstStyle/>
                    <a:p>
                      <a:r>
                        <a:rPr lang="fr-FR" sz="1100" dirty="0">
                          <a:solidFill>
                            <a:schemeClr val="tx1"/>
                          </a:solidFill>
                          <a:latin typeface="Abadi" panose="020B0604020104020204" pitchFamily="34" charset="0"/>
                          <a:cs typeface="Arial" panose="020B0604020202020204" pitchFamily="34" charset="0"/>
                        </a:rPr>
                        <a:t>Calcium (Ca)</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r>
                        <a:rPr lang="fr-FR" sz="1100" dirty="0">
                          <a:solidFill>
                            <a:schemeClr val="tx1"/>
                          </a:solidFill>
                          <a:latin typeface="Abadi Extra Light" panose="020B0204020104020204" pitchFamily="34" charset="0"/>
                          <a:cs typeface="Arial" panose="020B0604020202020204" pitchFamily="34" charset="0"/>
                        </a:rPr>
                        <a:t>1 mg/L</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a:solidFill>
                            <a:schemeClr val="tx1"/>
                          </a:solidFill>
                          <a:latin typeface="Abadi Extra Light" panose="020B0204020104020204" pitchFamily="34" charset="0"/>
                          <a:cs typeface="Arial" panose="020B0604020202020204" pitchFamily="34" charset="0"/>
                        </a:rPr>
                        <a:t>1 mg/L</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35352660"/>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Cuivre total (Cu)</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8346077"/>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Fer dissous (Fe)</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61764689"/>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Fer total (Fe)</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54995660"/>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Magnésium (Mg)</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mg/L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mg/L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1501277"/>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Manganèse total (Mn)</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7902420"/>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Phosphore total</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 </a:t>
                      </a:r>
                    </a:p>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15587-1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50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50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77926150"/>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Potassium (K)</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mg/L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 mg/L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86982023"/>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Sodium (Na)</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mg/L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 mg/L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8331855"/>
                  </a:ext>
                </a:extLst>
              </a:tr>
              <a:tr h="256948">
                <a:tc>
                  <a:txBody>
                    <a:bodyPr/>
                    <a:lstStyle/>
                    <a:p>
                      <a:r>
                        <a:rPr lang="fr-FR" sz="1100" dirty="0">
                          <a:solidFill>
                            <a:schemeClr val="tx1"/>
                          </a:solidFill>
                          <a:latin typeface="Abadi" panose="020B0604020104020204" pitchFamily="34" charset="0"/>
                          <a:cs typeface="Arial" panose="020B0604020202020204" pitchFamily="34" charset="0"/>
                        </a:rPr>
                        <a:t>Zinc total (Zn)</a:t>
                      </a:r>
                      <a:endParaRPr lang="x-none" sz="110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NF EN ISO 11885**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rgbClr val="E4EBF0"/>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3720156"/>
                  </a:ext>
                </a:extLst>
              </a:tr>
            </a:tbl>
          </a:graphicData>
        </a:graphic>
      </p:graphicFrame>
      <p:sp>
        <p:nvSpPr>
          <p:cNvPr id="17" name="ZoneTexte 16">
            <a:extLst>
              <a:ext uri="{FF2B5EF4-FFF2-40B4-BE49-F238E27FC236}">
                <a16:creationId xmlns:a16="http://schemas.microsoft.com/office/drawing/2014/main" id="{480230D0-29CA-E655-B3A7-6E8313100B45}"/>
              </a:ext>
            </a:extLst>
          </p:cNvPr>
          <p:cNvSpPr txBox="1"/>
          <p:nvPr/>
        </p:nvSpPr>
        <p:spPr>
          <a:xfrm>
            <a:off x="952592" y="2819566"/>
            <a:ext cx="3715201" cy="323165"/>
          </a:xfrm>
          <a:prstGeom prst="rect">
            <a:avLst/>
          </a:prstGeom>
          <a:noFill/>
        </p:spPr>
        <p:txBody>
          <a:bodyPr wrap="square" rtlCol="0">
            <a:spAutoFit/>
          </a:bodyPr>
          <a:lstStyle/>
          <a:p>
            <a:r>
              <a:rPr lang="fr-FR" sz="1500" b="1" spc="80" dirty="0">
                <a:solidFill>
                  <a:srgbClr val="4B7086"/>
                </a:solidFill>
                <a:highlight>
                  <a:srgbClr val="E4EBF0"/>
                </a:highlight>
                <a:latin typeface="Abadi" panose="020B0604020104020204" pitchFamily="34" charset="0"/>
                <a:cs typeface="Arial" panose="020B0604020202020204" pitchFamily="34" charset="0"/>
              </a:rPr>
              <a:t>LES MÉTAUX ET CATIONS MAJEURS</a:t>
            </a:r>
            <a:endParaRPr lang="x-none" sz="1500" b="1" spc="80" dirty="0">
              <a:solidFill>
                <a:srgbClr val="4B7086"/>
              </a:solidFill>
              <a:highlight>
                <a:srgbClr val="E4EBF0"/>
              </a:highlight>
              <a:latin typeface="Abadi" panose="020B0604020104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1DD2CCC0-4341-FD2C-9F70-C3940943A7D2}"/>
              </a:ext>
            </a:extLst>
          </p:cNvPr>
          <p:cNvCxnSpPr>
            <a:cxnSpLocks/>
          </p:cNvCxnSpPr>
          <p:nvPr/>
        </p:nvCxnSpPr>
        <p:spPr>
          <a:xfrm>
            <a:off x="2541167" y="3166582"/>
            <a:ext cx="3960000" cy="0"/>
          </a:xfrm>
          <a:prstGeom prst="line">
            <a:avLst/>
          </a:prstGeom>
          <a:ln w="12700">
            <a:solidFill>
              <a:srgbClr val="4B7086"/>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54A95E9B-82F1-F89F-2CDE-674B3E25B8CC}"/>
              </a:ext>
            </a:extLst>
          </p:cNvPr>
          <p:cNvSpPr txBox="1"/>
          <p:nvPr/>
        </p:nvSpPr>
        <p:spPr>
          <a:xfrm>
            <a:off x="952593" y="8728301"/>
            <a:ext cx="5548574" cy="430887"/>
          </a:xfrm>
          <a:prstGeom prst="rect">
            <a:avLst/>
          </a:prstGeom>
          <a:noFill/>
          <a:ln>
            <a:noFill/>
          </a:ln>
        </p:spPr>
        <p:txBody>
          <a:bodyPr wrap="square" rtlCol="0">
            <a:spAutoFit/>
          </a:bodyPr>
          <a:lstStyle/>
          <a:p>
            <a:pPr marL="84138" indent="-84138" algn="ctr"/>
            <a:r>
              <a:rPr lang="fr-FR" sz="1100" dirty="0">
                <a:solidFill>
                  <a:srgbClr val="4B7086"/>
                </a:solidFill>
                <a:latin typeface="Abadi Extra Light" panose="020B0204020104020204" pitchFamily="34" charset="0"/>
              </a:rPr>
              <a:t>** Utilisation de la norme NF EN ISO 15587-1 en complément si échantillon présentant une turbidité &gt; 1,5 NFU</a:t>
            </a:r>
          </a:p>
        </p:txBody>
      </p:sp>
    </p:spTree>
    <p:extLst>
      <p:ext uri="{BB962C8B-B14F-4D97-AF65-F5344CB8AC3E}">
        <p14:creationId xmlns:p14="http://schemas.microsoft.com/office/powerpoint/2010/main" val="2018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BA33C79-6CE1-E47C-8A48-2D91C8A11577}"/>
              </a:ext>
            </a:extLst>
          </p:cNvPr>
          <p:cNvGrpSpPr/>
          <p:nvPr/>
        </p:nvGrpSpPr>
        <p:grpSpPr>
          <a:xfrm>
            <a:off x="0" y="0"/>
            <a:ext cx="576000" cy="4740266"/>
            <a:chOff x="0" y="0"/>
            <a:chExt cx="576000" cy="4740266"/>
          </a:xfrm>
        </p:grpSpPr>
        <p:sp>
          <p:nvSpPr>
            <p:cNvPr id="5" name="Rectangle 4">
              <a:extLst>
                <a:ext uri="{FF2B5EF4-FFF2-40B4-BE49-F238E27FC236}">
                  <a16:creationId xmlns:a16="http://schemas.microsoft.com/office/drawing/2014/main" id="{4C7496A1-05E1-C399-11D8-0DCCAB2EBCD3}"/>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22348A6-4ABA-4154-0551-714EB63F70F9}"/>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5034E103-4B2D-424C-B243-8C95E27953C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18</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1436CA2F-1E4C-1400-C119-9B362604788F}"/>
                </a:ext>
              </a:extLst>
            </p:cNvPr>
            <p:cNvSpPr txBox="1"/>
            <p:nvPr/>
          </p:nvSpPr>
          <p:spPr>
            <a:xfrm>
              <a:off x="42178"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894753E3-E9B8-2E75-CDE3-95917CAD75CC}"/>
              </a:ext>
            </a:extLst>
          </p:cNvPr>
          <p:cNvSpPr/>
          <p:nvPr/>
        </p:nvSpPr>
        <p:spPr>
          <a:xfrm>
            <a:off x="2212258" y="802730"/>
            <a:ext cx="5347417" cy="69201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E141D07-178E-0D66-E6D6-78FF4B436AF4}"/>
              </a:ext>
            </a:extLst>
          </p:cNvPr>
          <p:cNvSpPr txBox="1"/>
          <p:nvPr/>
        </p:nvSpPr>
        <p:spPr>
          <a:xfrm>
            <a:off x="2392594" y="830647"/>
            <a:ext cx="516708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PHYSICO-CHIMIQUES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nvGrpSpPr>
          <p:cNvPr id="6" name="Groupe 5">
            <a:extLst>
              <a:ext uri="{FF2B5EF4-FFF2-40B4-BE49-F238E27FC236}">
                <a16:creationId xmlns:a16="http://schemas.microsoft.com/office/drawing/2014/main" id="{0728B68E-3BE7-5FCB-11C6-35DFFBB82A4B}"/>
              </a:ext>
            </a:extLst>
          </p:cNvPr>
          <p:cNvGrpSpPr/>
          <p:nvPr/>
        </p:nvGrpSpPr>
        <p:grpSpPr>
          <a:xfrm>
            <a:off x="927958" y="440586"/>
            <a:ext cx="1464636" cy="1440000"/>
            <a:chOff x="215320" y="1338172"/>
            <a:chExt cx="1464636" cy="1440000"/>
          </a:xfrm>
        </p:grpSpPr>
        <p:sp>
          <p:nvSpPr>
            <p:cNvPr id="8" name="Ellipse 7">
              <a:extLst>
                <a:ext uri="{FF2B5EF4-FFF2-40B4-BE49-F238E27FC236}">
                  <a16:creationId xmlns:a16="http://schemas.microsoft.com/office/drawing/2014/main" id="{55D42717-AE92-002E-C62B-7A88DBD026CA}"/>
                </a:ext>
              </a:extLst>
            </p:cNvPr>
            <p:cNvSpPr/>
            <p:nvPr/>
          </p:nvSpPr>
          <p:spPr>
            <a:xfrm>
              <a:off x="239955" y="1338172"/>
              <a:ext cx="1440000" cy="1440000"/>
            </a:xfrm>
            <a:prstGeom prst="ellipse">
              <a:avLst/>
            </a:prstGeom>
            <a:solidFill>
              <a:schemeClr val="bg1"/>
            </a:solid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bouteille, vase, intérieur&#10;&#10;Description générée automatiquement">
              <a:extLst>
                <a:ext uri="{FF2B5EF4-FFF2-40B4-BE49-F238E27FC236}">
                  <a16:creationId xmlns:a16="http://schemas.microsoft.com/office/drawing/2014/main" id="{FFFE5CBF-92C5-E6CE-D44C-1F75DDCD42DB}"/>
                </a:ext>
              </a:extLst>
            </p:cNvPr>
            <p:cNvPicPr>
              <a:picLocks/>
            </p:cNvPicPr>
            <p:nvPr/>
          </p:nvPicPr>
          <p:blipFill rotWithShape="1">
            <a:blip r:embed="rId2"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215320" y="1445138"/>
              <a:ext cx="1464636" cy="1163102"/>
            </a:xfrm>
            <a:prstGeom prst="ellipse">
              <a:avLst/>
            </a:prstGeom>
            <a:ln w="38100">
              <a:noFill/>
            </a:ln>
          </p:spPr>
        </p:pic>
      </p:grpSp>
      <p:pic>
        <p:nvPicPr>
          <p:cNvPr id="10" name="Image 9">
            <a:hlinkClick r:id="rId3" action="ppaction://hlinksldjump"/>
            <a:extLst>
              <a:ext uri="{FF2B5EF4-FFF2-40B4-BE49-F238E27FC236}">
                <a16:creationId xmlns:a16="http://schemas.microsoft.com/office/drawing/2014/main" id="{3A4C252F-9F01-BD5B-253E-0CB62E21B6D8}"/>
              </a:ext>
            </a:extLst>
          </p:cNvPr>
          <p:cNvPicPr>
            <a:picLocks noChangeAspect="1"/>
          </p:cNvPicPr>
          <p:nvPr/>
        </p:nvPicPr>
        <p:blipFill>
          <a:blip r:embed="rId4"/>
          <a:stretch>
            <a:fillRect/>
          </a:stretch>
        </p:blipFill>
        <p:spPr>
          <a:xfrm>
            <a:off x="278829" y="8583469"/>
            <a:ext cx="445047" cy="1877731"/>
          </a:xfrm>
          <a:prstGeom prst="rect">
            <a:avLst/>
          </a:prstGeom>
        </p:spPr>
      </p:pic>
      <p:graphicFrame>
        <p:nvGraphicFramePr>
          <p:cNvPr id="17" name="Tableau 16">
            <a:extLst>
              <a:ext uri="{FF2B5EF4-FFF2-40B4-BE49-F238E27FC236}">
                <a16:creationId xmlns:a16="http://schemas.microsoft.com/office/drawing/2014/main" id="{9A8814E0-C7AE-9F9F-336E-6C2D3753EBA4}"/>
              </a:ext>
            </a:extLst>
          </p:cNvPr>
          <p:cNvGraphicFramePr>
            <a:graphicFrameLocks noGrp="1"/>
          </p:cNvGraphicFramePr>
          <p:nvPr>
            <p:extLst>
              <p:ext uri="{D42A27DB-BD31-4B8C-83A1-F6EECF244321}">
                <p14:modId xmlns:p14="http://schemas.microsoft.com/office/powerpoint/2010/main" val="2071698434"/>
              </p:ext>
            </p:extLst>
          </p:nvPr>
        </p:nvGraphicFramePr>
        <p:xfrm>
          <a:off x="1082204" y="3235822"/>
          <a:ext cx="5777412" cy="2972201"/>
        </p:xfrm>
        <a:graphic>
          <a:graphicData uri="http://schemas.openxmlformats.org/drawingml/2006/table">
            <a:tbl>
              <a:tblPr firstRow="1" bandRow="1">
                <a:tableStyleId>{5C22544A-7EE6-4342-B048-85BDC9FD1C3A}</a:tableStyleId>
              </a:tblPr>
              <a:tblGrid>
                <a:gridCol w="1504939">
                  <a:extLst>
                    <a:ext uri="{9D8B030D-6E8A-4147-A177-3AD203B41FA5}">
                      <a16:colId xmlns:a16="http://schemas.microsoft.com/office/drawing/2014/main" val="1797569628"/>
                    </a:ext>
                  </a:extLst>
                </a:gridCol>
                <a:gridCol w="906898">
                  <a:extLst>
                    <a:ext uri="{9D8B030D-6E8A-4147-A177-3AD203B41FA5}">
                      <a16:colId xmlns:a16="http://schemas.microsoft.com/office/drawing/2014/main" val="3968719811"/>
                    </a:ext>
                  </a:extLst>
                </a:gridCol>
                <a:gridCol w="1908679">
                  <a:extLst>
                    <a:ext uri="{9D8B030D-6E8A-4147-A177-3AD203B41FA5}">
                      <a16:colId xmlns:a16="http://schemas.microsoft.com/office/drawing/2014/main" val="3469898628"/>
                    </a:ext>
                  </a:extLst>
                </a:gridCol>
                <a:gridCol w="732136">
                  <a:extLst>
                    <a:ext uri="{9D8B030D-6E8A-4147-A177-3AD203B41FA5}">
                      <a16:colId xmlns:a16="http://schemas.microsoft.com/office/drawing/2014/main" val="1949279224"/>
                    </a:ext>
                  </a:extLst>
                </a:gridCol>
                <a:gridCol w="724760">
                  <a:extLst>
                    <a:ext uri="{9D8B030D-6E8A-4147-A177-3AD203B41FA5}">
                      <a16:colId xmlns:a16="http://schemas.microsoft.com/office/drawing/2014/main" val="2515390361"/>
                    </a:ext>
                  </a:extLst>
                </a:gridCol>
              </a:tblGrid>
              <a:tr h="264423">
                <a:tc>
                  <a:txBody>
                    <a:bodyPr/>
                    <a:lstStyle/>
                    <a:p>
                      <a:pPr algn="ctr"/>
                      <a:r>
                        <a:rPr lang="fr-FR" sz="1100" spc="80" baseline="0" dirty="0">
                          <a:latin typeface="Abadi" panose="020B0604020104020204" pitchFamily="34" charset="0"/>
                          <a:cs typeface="Arial" panose="020B0604020202020204" pitchFamily="34" charset="0"/>
                        </a:rPr>
                        <a:t>ÉLÉMENTS</a:t>
                      </a:r>
                      <a:endParaRPr lang="x-none" sz="1100" spc="80" baseline="0" dirty="0">
                        <a:latin typeface="Abadi" panose="020B0604020104020204" pitchFamily="34" charset="0"/>
                        <a:cs typeface="Arial" panose="020B0604020202020204" pitchFamily="34" charset="0"/>
                      </a:endParaRPr>
                    </a:p>
                  </a:txBody>
                  <a:tcP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COFRAC**</a:t>
                      </a:r>
                      <a:endParaRPr lang="x-none" sz="1100" spc="80" baseline="0" dirty="0">
                        <a:latin typeface="Abadi" panose="020B0604020104020204" pitchFamily="34" charset="0"/>
                        <a:cs typeface="Arial" panose="020B0604020202020204" pitchFamily="34" charset="0"/>
                      </a:endParaRPr>
                    </a:p>
                  </a:txBody>
                  <a:tcP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MÉTHODE</a:t>
                      </a:r>
                      <a:endParaRPr lang="x-none" sz="1100" spc="80" baseline="0" dirty="0">
                        <a:latin typeface="Abadi" panose="020B0604020104020204" pitchFamily="34" charset="0"/>
                        <a:cs typeface="Arial" panose="020B0604020202020204" pitchFamily="34" charset="0"/>
                      </a:endParaRPr>
                    </a:p>
                  </a:txBody>
                  <a:tcP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LQ</a:t>
                      </a:r>
                      <a:endParaRPr lang="x-none" sz="1100" spc="80" baseline="0" dirty="0">
                        <a:latin typeface="Abadi" panose="020B0604020104020204" pitchFamily="34" charset="0"/>
                        <a:cs typeface="Arial" panose="020B0604020202020204" pitchFamily="34" charset="0"/>
                      </a:endParaRPr>
                    </a:p>
                  </a:txBody>
                  <a:tcP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DÉLAI*</a:t>
                      </a:r>
                      <a:endParaRPr lang="x-none" sz="1100" spc="80" baseline="0" dirty="0">
                        <a:latin typeface="Abadi" panose="020B0604020104020204" pitchFamily="34" charset="0"/>
                        <a:cs typeface="Arial" panose="020B0604020202020204" pitchFamily="34" charset="0"/>
                      </a:endParaRPr>
                    </a:p>
                  </a:txBody>
                  <a:tcPr>
                    <a:solidFill>
                      <a:srgbClr val="4B7086"/>
                    </a:solidFill>
                  </a:tcPr>
                </a:tc>
                <a:extLst>
                  <a:ext uri="{0D108BD9-81ED-4DB2-BD59-A6C34878D82A}">
                    <a16:rowId xmlns:a16="http://schemas.microsoft.com/office/drawing/2014/main" val="3282068511"/>
                  </a:ext>
                </a:extLst>
              </a:tr>
              <a:tr h="264423">
                <a:tc gridSpan="5">
                  <a:txBody>
                    <a:bodyPr/>
                    <a:lstStyle/>
                    <a:p>
                      <a:pPr algn="ctr"/>
                      <a:r>
                        <a:rPr lang="fr-FR" sz="1100" b="1" dirty="0">
                          <a:solidFill>
                            <a:schemeClr val="tx1"/>
                          </a:solidFill>
                          <a:latin typeface="Abadi Extra Light" panose="020B0204020104020204" pitchFamily="34" charset="0"/>
                          <a:cs typeface="Arial" panose="020B0604020202020204" pitchFamily="34" charset="0"/>
                        </a:rPr>
                        <a:t>GROUPEMENT MÉTAUX LOURDS</a:t>
                      </a:r>
                      <a:endParaRPr lang="x-none" sz="1100" b="1"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hMerge="1">
                  <a:txBody>
                    <a:bodyPr/>
                    <a:lstStyle/>
                    <a:p>
                      <a:pPr marL="198120" marR="196215" algn="ctr">
                        <a:lnSpc>
                          <a:spcPts val="1125"/>
                        </a:lnSpc>
                        <a:spcBef>
                          <a:spcPts val="45"/>
                        </a:spcBef>
                        <a:spcAft>
                          <a:spcPts val="0"/>
                        </a:spcAft>
                      </a:pPr>
                      <a:endParaRPr lang="x-none" sz="1200" dirty="0">
                        <a:effectLst/>
                        <a:latin typeface="Abadi Extra Light" panose="020B0204020104020204" pitchFamily="34" charset="0"/>
                        <a:ea typeface="Arial MT"/>
                        <a:cs typeface="Arial MT"/>
                      </a:endParaRPr>
                    </a:p>
                  </a:txBody>
                  <a:tcPr anchor="ctr">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hMerge="1">
                  <a:txBody>
                    <a:bodyPr/>
                    <a:lstStyle/>
                    <a:p>
                      <a:endParaRPr lang="x-none"/>
                    </a:p>
                  </a:txBody>
                  <a:tcPr/>
                </a:tc>
                <a:extLst>
                  <a:ext uri="{0D108BD9-81ED-4DB2-BD59-A6C34878D82A}">
                    <a16:rowId xmlns:a16="http://schemas.microsoft.com/office/drawing/2014/main" val="1104928809"/>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Argent total (Ag)</a:t>
                      </a:r>
                      <a:endParaRPr lang="x-none" sz="1100" b="0" dirty="0">
                        <a:solidFill>
                          <a:schemeClr val="tx1"/>
                        </a:solidFill>
                        <a:latin typeface="Abadi" panose="020B0604020104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tc>
                  <a:txBody>
                    <a:bodyPr/>
                    <a:lstStyle/>
                    <a:p>
                      <a:pPr marL="198120" marR="196215" algn="ctr">
                        <a:lnSpc>
                          <a:spcPts val="1125"/>
                        </a:lnSpc>
                        <a:spcBef>
                          <a:spcPts val="45"/>
                        </a:spcBef>
                        <a:spcAft>
                          <a:spcPts val="0"/>
                        </a:spcAft>
                      </a:pPr>
                      <a:r>
                        <a:rPr lang="fr-FR" sz="1100" dirty="0">
                          <a:solidFill>
                            <a:srgbClr val="000000"/>
                          </a:solidFill>
                          <a:effectLst/>
                          <a:latin typeface="Abadi Extra Light" panose="020B0204020104020204" pitchFamily="34" charset="0"/>
                          <a:ea typeface="Arial MT"/>
                          <a:cs typeface="Arial MT"/>
                        </a:rPr>
                        <a:t>NF</a:t>
                      </a:r>
                      <a:r>
                        <a:rPr lang="fr-FR" sz="1100" spc="-10" dirty="0">
                          <a:solidFill>
                            <a:srgbClr val="000000"/>
                          </a:solidFill>
                          <a:effectLst/>
                          <a:latin typeface="Abadi Extra Light" panose="020B0204020104020204" pitchFamily="34" charset="0"/>
                          <a:ea typeface="Arial MT"/>
                          <a:cs typeface="Arial MT"/>
                        </a:rPr>
                        <a:t> </a:t>
                      </a:r>
                      <a:r>
                        <a:rPr lang="fr-FR" sz="1100" dirty="0">
                          <a:solidFill>
                            <a:srgbClr val="000000"/>
                          </a:solidFill>
                          <a:effectLst/>
                          <a:latin typeface="Abadi Extra Light" panose="020B0204020104020204" pitchFamily="34" charset="0"/>
                          <a:ea typeface="Arial MT"/>
                          <a:cs typeface="Arial MT"/>
                        </a:rPr>
                        <a:t>EN</a:t>
                      </a:r>
                      <a:r>
                        <a:rPr lang="fr-FR" sz="1100" spc="-10" dirty="0">
                          <a:solidFill>
                            <a:srgbClr val="000000"/>
                          </a:solidFill>
                          <a:effectLst/>
                          <a:latin typeface="Abadi Extra Light" panose="020B0204020104020204" pitchFamily="34" charset="0"/>
                          <a:ea typeface="Arial MT"/>
                          <a:cs typeface="Arial MT"/>
                        </a:rPr>
                        <a:t> </a:t>
                      </a:r>
                      <a:r>
                        <a:rPr lang="fr-FR" sz="1100" dirty="0">
                          <a:solidFill>
                            <a:srgbClr val="000000"/>
                          </a:solidFill>
                          <a:effectLst/>
                          <a:latin typeface="Abadi Extra Light" panose="020B0204020104020204" pitchFamily="34" charset="0"/>
                          <a:ea typeface="Arial MT"/>
                          <a:cs typeface="Arial MT"/>
                        </a:rPr>
                        <a:t>ISO</a:t>
                      </a:r>
                      <a:r>
                        <a:rPr lang="fr-FR" sz="1100" spc="-5" dirty="0">
                          <a:solidFill>
                            <a:srgbClr val="000000"/>
                          </a:solidFill>
                          <a:effectLst/>
                          <a:latin typeface="Abadi Extra Light" panose="020B0204020104020204" pitchFamily="34" charset="0"/>
                          <a:ea typeface="Arial MT"/>
                          <a:cs typeface="Arial MT"/>
                        </a:rPr>
                        <a:t> </a:t>
                      </a:r>
                      <a:r>
                        <a:rPr lang="fr-FR" sz="1100" dirty="0">
                          <a:solidFill>
                            <a:srgbClr val="000000"/>
                          </a:solidFill>
                          <a:effectLst/>
                          <a:latin typeface="Abadi Extra Light" panose="020B0204020104020204" pitchFamily="34" charset="0"/>
                          <a:ea typeface="Arial MT"/>
                          <a:cs typeface="Arial MT"/>
                        </a:rPr>
                        <a:t>17294-2***</a:t>
                      </a:r>
                      <a:endParaRPr lang="x-none" sz="1200" dirty="0">
                        <a:effectLst/>
                        <a:latin typeface="Abadi Extra Light" panose="020B0204020104020204" pitchFamily="34" charset="0"/>
                        <a:ea typeface="Arial MT"/>
                        <a:cs typeface="Arial MT"/>
                      </a:endParaRPr>
                    </a:p>
                  </a:txBody>
                  <a:tcPr anchor="ctr">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a:solidFill>
                            <a:schemeClr val="tx1"/>
                          </a:solidFill>
                          <a:latin typeface="Abadi Extra Light" panose="020B0204020104020204" pitchFamily="34" charset="0"/>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81981124"/>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Antimoine total (Sb)</a:t>
                      </a:r>
                      <a:endParaRPr lang="x-none" sz="1100" b="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94559404"/>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Arsenic total (As)</a:t>
                      </a:r>
                      <a:endParaRPr lang="x-none" sz="1100" b="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8833257"/>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Chrome total (Cr)</a:t>
                      </a:r>
                      <a:endParaRPr lang="x-none" sz="1100" b="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79950434"/>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Etain total (Sn)</a:t>
                      </a:r>
                      <a:endParaRPr lang="x-none" sz="1100" b="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35352660"/>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Mercure total (Hg)</a:t>
                      </a:r>
                      <a:endParaRPr lang="x-none" sz="1100" b="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0,2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8599126"/>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Nickel total (Ni)</a:t>
                      </a:r>
                      <a:endParaRPr lang="x-none" sz="1100" b="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8346077"/>
                  </a:ext>
                </a:extLst>
              </a:tr>
              <a:tr h="327971">
                <a:tc>
                  <a:txBody>
                    <a:bodyPr/>
                    <a:lstStyle/>
                    <a:p>
                      <a:r>
                        <a:rPr lang="fr-FR" sz="1100" b="0" dirty="0">
                          <a:solidFill>
                            <a:schemeClr val="tx1"/>
                          </a:solidFill>
                          <a:latin typeface="Abadi" panose="020B0604020104020204" pitchFamily="34" charset="0"/>
                          <a:cs typeface="Arial" panose="020B0604020202020204" pitchFamily="34" charset="0"/>
                        </a:rPr>
                        <a:t>Plomb total (Pb)</a:t>
                      </a:r>
                      <a:endParaRPr lang="x-none" sz="1100" b="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61764689"/>
                  </a:ext>
                </a:extLst>
              </a:tr>
              <a:tr h="264423">
                <a:tc>
                  <a:txBody>
                    <a:bodyPr/>
                    <a:lstStyle/>
                    <a:p>
                      <a:r>
                        <a:rPr lang="fr-FR" sz="1100" b="0" dirty="0">
                          <a:solidFill>
                            <a:schemeClr val="tx1"/>
                          </a:solidFill>
                          <a:latin typeface="Abadi" panose="020B0604020104020204" pitchFamily="34" charset="0"/>
                          <a:cs typeface="Arial" panose="020B0604020202020204" pitchFamily="34" charset="0"/>
                        </a:rPr>
                        <a:t>Sélénium total (Se)</a:t>
                      </a:r>
                      <a:endParaRPr lang="x-none" sz="1100" b="0" dirty="0">
                        <a:solidFill>
                          <a:schemeClr val="tx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NF</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EN</a:t>
                      </a:r>
                      <a:r>
                        <a:rPr kumimoji="0" lang="fr-FR" sz="1100" b="0" i="0" u="none" strike="noStrike" kern="1200" cap="none" spc="-1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ISO</a:t>
                      </a:r>
                      <a:r>
                        <a:rPr kumimoji="0" lang="fr-FR" sz="1100" b="0" i="0" u="none" strike="noStrike" kern="1200" cap="none" spc="-5"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Arial MT"/>
                          <a:cs typeface="Arial" panose="020B0604020202020204" pitchFamily="34" charset="0"/>
                        </a:rPr>
                        <a:t>17294-2***</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j</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54995660"/>
                  </a:ext>
                </a:extLst>
              </a:tr>
            </a:tbl>
          </a:graphicData>
        </a:graphic>
      </p:graphicFrame>
      <p:sp>
        <p:nvSpPr>
          <p:cNvPr id="20" name="ZoneTexte 19">
            <a:extLst>
              <a:ext uri="{FF2B5EF4-FFF2-40B4-BE49-F238E27FC236}">
                <a16:creationId xmlns:a16="http://schemas.microsoft.com/office/drawing/2014/main" id="{30B02D0B-603F-427C-A0ED-275B7B67B3FD}"/>
              </a:ext>
            </a:extLst>
          </p:cNvPr>
          <p:cNvSpPr txBox="1"/>
          <p:nvPr/>
        </p:nvSpPr>
        <p:spPr>
          <a:xfrm>
            <a:off x="1057569" y="2721618"/>
            <a:ext cx="2670048" cy="323165"/>
          </a:xfrm>
          <a:prstGeom prst="rect">
            <a:avLst/>
          </a:prstGeom>
          <a:noFill/>
        </p:spPr>
        <p:txBody>
          <a:bodyPr wrap="square" rtlCol="0">
            <a:spAutoFit/>
          </a:bodyPr>
          <a:lstStyle/>
          <a:p>
            <a:r>
              <a:rPr lang="fr-FR" sz="1500" b="1" spc="80" dirty="0">
                <a:solidFill>
                  <a:srgbClr val="4B7086"/>
                </a:solidFill>
                <a:highlight>
                  <a:srgbClr val="E4EBF0"/>
                </a:highlight>
                <a:latin typeface="Abadi" panose="020B0604020104020204" pitchFamily="34" charset="0"/>
                <a:cs typeface="Arial" panose="020B0604020202020204" pitchFamily="34" charset="0"/>
              </a:rPr>
              <a:t>LES MÉTAUX LOURDS</a:t>
            </a:r>
            <a:endParaRPr lang="x-none" sz="1500" b="1" spc="80" dirty="0">
              <a:solidFill>
                <a:srgbClr val="4B7086"/>
              </a:solidFill>
              <a:highlight>
                <a:srgbClr val="E4EBF0"/>
              </a:highlight>
              <a:latin typeface="Abadi" panose="020B0604020104020204" pitchFamily="34" charset="0"/>
              <a:cs typeface="Arial" panose="020B0604020202020204" pitchFamily="34" charset="0"/>
            </a:endParaRPr>
          </a:p>
        </p:txBody>
      </p:sp>
      <p:cxnSp>
        <p:nvCxnSpPr>
          <p:cNvPr id="21" name="Connecteur droit 20">
            <a:extLst>
              <a:ext uri="{FF2B5EF4-FFF2-40B4-BE49-F238E27FC236}">
                <a16:creationId xmlns:a16="http://schemas.microsoft.com/office/drawing/2014/main" id="{DF23C59B-4CD4-C4AA-B5F3-396660D8FDB1}"/>
              </a:ext>
            </a:extLst>
          </p:cNvPr>
          <p:cNvCxnSpPr>
            <a:cxnSpLocks/>
            <a:stCxn id="20" idx="3"/>
          </p:cNvCxnSpPr>
          <p:nvPr/>
        </p:nvCxnSpPr>
        <p:spPr>
          <a:xfrm>
            <a:off x="3727617" y="2883201"/>
            <a:ext cx="3131999" cy="7694"/>
          </a:xfrm>
          <a:prstGeom prst="line">
            <a:avLst/>
          </a:prstGeom>
          <a:ln w="12700">
            <a:solidFill>
              <a:srgbClr val="4B7086"/>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F96C0AF4-01A7-D893-2D7E-B531E66E96B9}"/>
              </a:ext>
            </a:extLst>
          </p:cNvPr>
          <p:cNvSpPr txBox="1"/>
          <p:nvPr/>
        </p:nvSpPr>
        <p:spPr>
          <a:xfrm>
            <a:off x="1035150" y="6870976"/>
            <a:ext cx="5700844" cy="430887"/>
          </a:xfrm>
          <a:prstGeom prst="rect">
            <a:avLst/>
          </a:prstGeom>
          <a:noFill/>
          <a:ln>
            <a:noFill/>
          </a:ln>
        </p:spPr>
        <p:txBody>
          <a:bodyPr wrap="square" rtlCol="0">
            <a:spAutoFit/>
          </a:bodyPr>
          <a:lstStyle/>
          <a:p>
            <a:pPr algn="ctr"/>
            <a:r>
              <a:rPr lang="fr-FR" sz="1100" dirty="0">
                <a:solidFill>
                  <a:srgbClr val="4B7086"/>
                </a:solidFill>
                <a:latin typeface="Abadi Extra Light" panose="020B0204020104020204" pitchFamily="34" charset="0"/>
              </a:rPr>
              <a:t>*** Utilisation de la norme NF EN ISO 15587-1 en complément si échantillon présentant une turbidité &gt; 1,5 NFU</a:t>
            </a:r>
          </a:p>
        </p:txBody>
      </p:sp>
      <p:pic>
        <p:nvPicPr>
          <p:cNvPr id="24" name="Graphique 23" descr="Laboratoire de chimie">
            <a:extLst>
              <a:ext uri="{FF2B5EF4-FFF2-40B4-BE49-F238E27FC236}">
                <a16:creationId xmlns:a16="http://schemas.microsoft.com/office/drawing/2014/main" id="{3DC52289-70DC-D830-B8A2-F4D44924CE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1447" y="6779242"/>
            <a:ext cx="8089037" cy="8089037"/>
          </a:xfrm>
          <a:prstGeom prst="rect">
            <a:avLst/>
          </a:prstGeom>
        </p:spPr>
      </p:pic>
      <p:sp>
        <p:nvSpPr>
          <p:cNvPr id="11" name="ZoneTexte 10">
            <a:extLst>
              <a:ext uri="{FF2B5EF4-FFF2-40B4-BE49-F238E27FC236}">
                <a16:creationId xmlns:a16="http://schemas.microsoft.com/office/drawing/2014/main" id="{2510B037-55F1-EEB3-64B6-3FEED0575F6E}"/>
              </a:ext>
            </a:extLst>
          </p:cNvPr>
          <p:cNvSpPr txBox="1"/>
          <p:nvPr/>
        </p:nvSpPr>
        <p:spPr>
          <a:xfrm>
            <a:off x="576000" y="6431886"/>
            <a:ext cx="6571616" cy="430887"/>
          </a:xfrm>
          <a:prstGeom prst="rect">
            <a:avLst/>
          </a:prstGeom>
          <a:noFill/>
          <a:ln>
            <a:noFill/>
          </a:ln>
        </p:spPr>
        <p:txBody>
          <a:bodyPr wrap="square" rtlCol="0">
            <a:spAutoFit/>
          </a:bodyPr>
          <a:lstStyle/>
          <a:p>
            <a:pPr algn="ctr"/>
            <a:r>
              <a:rPr lang="fr-FR" sz="1100" dirty="0">
                <a:solidFill>
                  <a:srgbClr val="4B7086"/>
                </a:solidFill>
                <a:latin typeface="Abadi Extra Light" panose="020B0204020104020204" pitchFamily="34" charset="0"/>
              </a:rPr>
              <a:t>** Pas d’accréditation sur les échantillons d’eau douce présentant une turbidité &gt; 1,5 NFU</a:t>
            </a:r>
          </a:p>
          <a:p>
            <a:pPr algn="ctr"/>
            <a:endParaRPr lang="fr-FR" sz="1100" dirty="0">
              <a:solidFill>
                <a:srgbClr val="4B7086"/>
              </a:solidFill>
              <a:latin typeface="Abadi Extra Light" panose="020B0204020104020204" pitchFamily="34" charset="0"/>
            </a:endParaRPr>
          </a:p>
        </p:txBody>
      </p:sp>
    </p:spTree>
    <p:extLst>
      <p:ext uri="{BB962C8B-B14F-4D97-AF65-F5344CB8AC3E}">
        <p14:creationId xmlns:p14="http://schemas.microsoft.com/office/powerpoint/2010/main" val="1541883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4AF237D7-36A3-D1BD-B92C-4B58B65F4A32}"/>
              </a:ext>
            </a:extLst>
          </p:cNvPr>
          <p:cNvGrpSpPr/>
          <p:nvPr/>
        </p:nvGrpSpPr>
        <p:grpSpPr>
          <a:xfrm>
            <a:off x="6997380" y="0"/>
            <a:ext cx="576000" cy="4740266"/>
            <a:chOff x="0" y="0"/>
            <a:chExt cx="576000" cy="4740266"/>
          </a:xfrm>
        </p:grpSpPr>
        <p:sp>
          <p:nvSpPr>
            <p:cNvPr id="8" name="Rectangle 7">
              <a:extLst>
                <a:ext uri="{FF2B5EF4-FFF2-40B4-BE49-F238E27FC236}">
                  <a16:creationId xmlns:a16="http://schemas.microsoft.com/office/drawing/2014/main" id="{0CEB515F-605A-715B-F058-9FCDCAA98CA6}"/>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996285-14A8-3BB1-B579-31D66EAC9B2C}"/>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E71FA65-3B16-C9AC-F259-C169EBEE107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19</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6" name="ZoneTexte 15">
              <a:extLst>
                <a:ext uri="{FF2B5EF4-FFF2-40B4-BE49-F238E27FC236}">
                  <a16:creationId xmlns:a16="http://schemas.microsoft.com/office/drawing/2014/main" id="{3BA2DC8A-2F4E-7545-1F46-0C21182A48E6}"/>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9" name="Rectangle 18">
            <a:extLst>
              <a:ext uri="{FF2B5EF4-FFF2-40B4-BE49-F238E27FC236}">
                <a16:creationId xmlns:a16="http://schemas.microsoft.com/office/drawing/2014/main" id="{8048CEA3-3796-0265-A597-C0D726984756}"/>
              </a:ext>
            </a:extLst>
          </p:cNvPr>
          <p:cNvSpPr/>
          <p:nvPr/>
        </p:nvSpPr>
        <p:spPr>
          <a:xfrm>
            <a:off x="1718441" y="802730"/>
            <a:ext cx="4846072" cy="69201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1A7D2804-E7D6-B269-41A6-C85A04105B86}"/>
              </a:ext>
            </a:extLst>
          </p:cNvPr>
          <p:cNvSpPr txBox="1"/>
          <p:nvPr/>
        </p:nvSpPr>
        <p:spPr>
          <a:xfrm>
            <a:off x="2095609" y="830647"/>
            <a:ext cx="446890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PHYSICO-CHIMIQUES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2" name="Image 1">
            <a:hlinkClick r:id="rId2" action="ppaction://hlinksldjump"/>
            <a:extLst>
              <a:ext uri="{FF2B5EF4-FFF2-40B4-BE49-F238E27FC236}">
                <a16:creationId xmlns:a16="http://schemas.microsoft.com/office/drawing/2014/main" id="{74A4F092-8C38-88BC-ABF4-105F938822E6}"/>
              </a:ext>
            </a:extLst>
          </p:cNvPr>
          <p:cNvPicPr>
            <a:picLocks noChangeAspect="1"/>
          </p:cNvPicPr>
          <p:nvPr/>
        </p:nvPicPr>
        <p:blipFill>
          <a:blip r:embed="rId3"/>
          <a:stretch>
            <a:fillRect/>
          </a:stretch>
        </p:blipFill>
        <p:spPr>
          <a:xfrm>
            <a:off x="6875587" y="8583469"/>
            <a:ext cx="445047" cy="1877731"/>
          </a:xfrm>
          <a:prstGeom prst="rect">
            <a:avLst/>
          </a:prstGeom>
        </p:spPr>
      </p:pic>
      <p:grpSp>
        <p:nvGrpSpPr>
          <p:cNvPr id="4" name="Groupe 3">
            <a:extLst>
              <a:ext uri="{FF2B5EF4-FFF2-40B4-BE49-F238E27FC236}">
                <a16:creationId xmlns:a16="http://schemas.microsoft.com/office/drawing/2014/main" id="{578E4D19-96AC-6240-59CA-AF89BB5723D8}"/>
              </a:ext>
            </a:extLst>
          </p:cNvPr>
          <p:cNvGrpSpPr/>
          <p:nvPr/>
        </p:nvGrpSpPr>
        <p:grpSpPr>
          <a:xfrm>
            <a:off x="927958" y="440586"/>
            <a:ext cx="1464636" cy="1440000"/>
            <a:chOff x="215320" y="1338172"/>
            <a:chExt cx="1464636" cy="1440000"/>
          </a:xfrm>
        </p:grpSpPr>
        <p:sp>
          <p:nvSpPr>
            <p:cNvPr id="5" name="Ellipse 4">
              <a:extLst>
                <a:ext uri="{FF2B5EF4-FFF2-40B4-BE49-F238E27FC236}">
                  <a16:creationId xmlns:a16="http://schemas.microsoft.com/office/drawing/2014/main" id="{2D69F0EF-E08A-5104-E6CC-8BB1CEB30393}"/>
                </a:ext>
              </a:extLst>
            </p:cNvPr>
            <p:cNvSpPr/>
            <p:nvPr/>
          </p:nvSpPr>
          <p:spPr>
            <a:xfrm>
              <a:off x="239955" y="1338172"/>
              <a:ext cx="1440000" cy="1440000"/>
            </a:xfrm>
            <a:prstGeom prst="ellipse">
              <a:avLst/>
            </a:prstGeom>
            <a:solidFill>
              <a:schemeClr val="bg1"/>
            </a:solid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descr="Une image contenant bouteille, vase, intérieur&#10;&#10;Description générée automatiquement">
              <a:extLst>
                <a:ext uri="{FF2B5EF4-FFF2-40B4-BE49-F238E27FC236}">
                  <a16:creationId xmlns:a16="http://schemas.microsoft.com/office/drawing/2014/main" id="{9A60D9EA-AC46-78D2-B961-C92C77E454B1}"/>
                </a:ext>
              </a:extLst>
            </p:cNvPr>
            <p:cNvPicPr>
              <a:picLocks/>
            </p:cNvPicPr>
            <p:nvPr/>
          </p:nvPicPr>
          <p:blipFill rotWithShape="1">
            <a:blip r:embed="rId4"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215320" y="1445138"/>
              <a:ext cx="1464636" cy="1163102"/>
            </a:xfrm>
            <a:prstGeom prst="ellipse">
              <a:avLst/>
            </a:prstGeom>
            <a:ln w="38100">
              <a:noFill/>
            </a:ln>
          </p:spPr>
        </p:pic>
      </p:grpSp>
      <p:sp>
        <p:nvSpPr>
          <p:cNvPr id="11" name="ZoneTexte 10">
            <a:extLst>
              <a:ext uri="{FF2B5EF4-FFF2-40B4-BE49-F238E27FC236}">
                <a16:creationId xmlns:a16="http://schemas.microsoft.com/office/drawing/2014/main" id="{C1EB947A-E7BF-B792-F697-D16A33BB1EC0}"/>
              </a:ext>
            </a:extLst>
          </p:cNvPr>
          <p:cNvSpPr txBox="1"/>
          <p:nvPr/>
        </p:nvSpPr>
        <p:spPr>
          <a:xfrm>
            <a:off x="855635" y="2802542"/>
            <a:ext cx="4086356" cy="323165"/>
          </a:xfrm>
          <a:prstGeom prst="rect">
            <a:avLst/>
          </a:prstGeom>
          <a:noFill/>
        </p:spPr>
        <p:txBody>
          <a:bodyPr wrap="square" rtlCol="0">
            <a:spAutoFit/>
          </a:bodyPr>
          <a:lstStyle/>
          <a:p>
            <a:r>
              <a:rPr lang="fr-FR" sz="1500" b="1" spc="80" dirty="0">
                <a:solidFill>
                  <a:srgbClr val="4B7086"/>
                </a:solidFill>
                <a:highlight>
                  <a:srgbClr val="E4EBF0"/>
                </a:highlight>
                <a:latin typeface="Abadi" panose="020B0604020104020204" pitchFamily="34" charset="0"/>
                <a:cs typeface="Arial" panose="020B0604020202020204" pitchFamily="34" charset="0"/>
              </a:rPr>
              <a:t>LES MICROPOLLUANTS</a:t>
            </a:r>
            <a:endParaRPr lang="x-none" sz="1500" b="1" spc="80" dirty="0">
              <a:solidFill>
                <a:srgbClr val="4B7086"/>
              </a:solidFill>
              <a:highlight>
                <a:srgbClr val="E4EBF0"/>
              </a:highlight>
              <a:latin typeface="Abadi" panose="020B0604020104020204" pitchFamily="34" charset="0"/>
              <a:cs typeface="Arial" panose="020B0604020202020204" pitchFamily="34" charset="0"/>
            </a:endParaRPr>
          </a:p>
        </p:txBody>
      </p:sp>
      <p:cxnSp>
        <p:nvCxnSpPr>
          <p:cNvPr id="22" name="Connecteur droit 21">
            <a:extLst>
              <a:ext uri="{FF2B5EF4-FFF2-40B4-BE49-F238E27FC236}">
                <a16:creationId xmlns:a16="http://schemas.microsoft.com/office/drawing/2014/main" id="{481D4840-91BC-4C64-1B53-DBBEBDDE4154}"/>
              </a:ext>
            </a:extLst>
          </p:cNvPr>
          <p:cNvCxnSpPr>
            <a:cxnSpLocks/>
          </p:cNvCxnSpPr>
          <p:nvPr/>
        </p:nvCxnSpPr>
        <p:spPr>
          <a:xfrm>
            <a:off x="3267991" y="2964124"/>
            <a:ext cx="3168000" cy="0"/>
          </a:xfrm>
          <a:prstGeom prst="line">
            <a:avLst/>
          </a:prstGeom>
          <a:ln w="12700">
            <a:solidFill>
              <a:srgbClr val="4B7086"/>
            </a:solidFill>
            <a:prstDash val="sysDot"/>
            <a:tailEnd type="oval"/>
          </a:ln>
        </p:spPr>
        <p:style>
          <a:lnRef idx="1">
            <a:schemeClr val="accent1"/>
          </a:lnRef>
          <a:fillRef idx="0">
            <a:schemeClr val="accent1"/>
          </a:fillRef>
          <a:effectRef idx="0">
            <a:schemeClr val="accent1"/>
          </a:effectRef>
          <a:fontRef idx="minor">
            <a:schemeClr val="tx1"/>
          </a:fontRef>
        </p:style>
      </p:cxnSp>
      <p:graphicFrame>
        <p:nvGraphicFramePr>
          <p:cNvPr id="23" name="Tableau 22">
            <a:extLst>
              <a:ext uri="{FF2B5EF4-FFF2-40B4-BE49-F238E27FC236}">
                <a16:creationId xmlns:a16="http://schemas.microsoft.com/office/drawing/2014/main" id="{81CAA510-1D60-F1A4-AF64-BE5F0E2DDCF6}"/>
              </a:ext>
            </a:extLst>
          </p:cNvPr>
          <p:cNvGraphicFramePr>
            <a:graphicFrameLocks noGrp="1"/>
          </p:cNvGraphicFramePr>
          <p:nvPr>
            <p:extLst>
              <p:ext uri="{D42A27DB-BD31-4B8C-83A1-F6EECF244321}">
                <p14:modId xmlns:p14="http://schemas.microsoft.com/office/powerpoint/2010/main" val="1310830533"/>
              </p:ext>
            </p:extLst>
          </p:nvPr>
        </p:nvGraphicFramePr>
        <p:xfrm>
          <a:off x="927958" y="3326863"/>
          <a:ext cx="5636551" cy="3725925"/>
        </p:xfrm>
        <a:graphic>
          <a:graphicData uri="http://schemas.openxmlformats.org/drawingml/2006/table">
            <a:tbl>
              <a:tblPr firstRow="1" bandRow="1">
                <a:tableStyleId>{5C22544A-7EE6-4342-B048-85BDC9FD1C3A}</a:tableStyleId>
              </a:tblPr>
              <a:tblGrid>
                <a:gridCol w="1426801">
                  <a:extLst>
                    <a:ext uri="{9D8B030D-6E8A-4147-A177-3AD203B41FA5}">
                      <a16:colId xmlns:a16="http://schemas.microsoft.com/office/drawing/2014/main" val="1797569628"/>
                    </a:ext>
                  </a:extLst>
                </a:gridCol>
                <a:gridCol w="859810">
                  <a:extLst>
                    <a:ext uri="{9D8B030D-6E8A-4147-A177-3AD203B41FA5}">
                      <a16:colId xmlns:a16="http://schemas.microsoft.com/office/drawing/2014/main" val="3968719811"/>
                    </a:ext>
                  </a:extLst>
                </a:gridCol>
                <a:gridCol w="1809581">
                  <a:extLst>
                    <a:ext uri="{9D8B030D-6E8A-4147-A177-3AD203B41FA5}">
                      <a16:colId xmlns:a16="http://schemas.microsoft.com/office/drawing/2014/main" val="3469898628"/>
                    </a:ext>
                  </a:extLst>
                </a:gridCol>
                <a:gridCol w="830918">
                  <a:extLst>
                    <a:ext uri="{9D8B030D-6E8A-4147-A177-3AD203B41FA5}">
                      <a16:colId xmlns:a16="http://schemas.microsoft.com/office/drawing/2014/main" val="1949279224"/>
                    </a:ext>
                  </a:extLst>
                </a:gridCol>
                <a:gridCol w="709441">
                  <a:extLst>
                    <a:ext uri="{9D8B030D-6E8A-4147-A177-3AD203B41FA5}">
                      <a16:colId xmlns:a16="http://schemas.microsoft.com/office/drawing/2014/main" val="1896865188"/>
                    </a:ext>
                  </a:extLst>
                </a:gridCol>
              </a:tblGrid>
              <a:tr h="323705">
                <a:tc>
                  <a:txBody>
                    <a:bodyPr/>
                    <a:lstStyle/>
                    <a:p>
                      <a:pPr algn="ctr"/>
                      <a:r>
                        <a:rPr lang="fr-FR" sz="1100" spc="80" baseline="0" dirty="0">
                          <a:latin typeface="Abadi" panose="020B0604020104020204" pitchFamily="34" charset="0"/>
                          <a:cs typeface="Arial" panose="020B0604020202020204" pitchFamily="34" charset="0"/>
                        </a:rPr>
                        <a:t>ÉLÉMENTS</a:t>
                      </a:r>
                      <a:endParaRPr lang="x-none" sz="1100" spc="80" baseline="0" dirty="0">
                        <a:latin typeface="Abadi" panose="020B0604020104020204" pitchFamily="34" charset="0"/>
                        <a:cs typeface="Arial" panose="020B0604020202020204" pitchFamily="34" charset="0"/>
                      </a:endParaRPr>
                    </a:p>
                  </a:txBody>
                  <a:tcPr anchor="ct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COFRAC</a:t>
                      </a:r>
                      <a:endParaRPr lang="x-none" sz="1100" spc="80" baseline="0" dirty="0">
                        <a:latin typeface="Abadi" panose="020B0604020104020204" pitchFamily="34" charset="0"/>
                        <a:cs typeface="Arial" panose="020B0604020202020204" pitchFamily="34" charset="0"/>
                      </a:endParaRPr>
                    </a:p>
                  </a:txBody>
                  <a:tcPr anchor="ct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MÉTHODE</a:t>
                      </a:r>
                      <a:endParaRPr lang="x-none" sz="1100" spc="80" baseline="0" dirty="0">
                        <a:latin typeface="Abadi" panose="020B0604020104020204" pitchFamily="34" charset="0"/>
                        <a:cs typeface="Arial" panose="020B0604020202020204" pitchFamily="34" charset="0"/>
                      </a:endParaRPr>
                    </a:p>
                  </a:txBody>
                  <a:tcPr anchor="ct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LQ</a:t>
                      </a:r>
                      <a:endParaRPr lang="x-none" sz="1100" spc="80" baseline="0" dirty="0">
                        <a:latin typeface="Abadi" panose="020B0604020104020204" pitchFamily="34" charset="0"/>
                        <a:cs typeface="Arial" panose="020B0604020202020204" pitchFamily="34" charset="0"/>
                      </a:endParaRPr>
                    </a:p>
                  </a:txBody>
                  <a:tcPr anchor="ctr">
                    <a:solidFill>
                      <a:srgbClr val="4B7086"/>
                    </a:solidFill>
                  </a:tcPr>
                </a:tc>
                <a:tc>
                  <a:txBody>
                    <a:bodyPr/>
                    <a:lstStyle/>
                    <a:p>
                      <a:pPr algn="ctr"/>
                      <a:r>
                        <a:rPr lang="fr-FR" sz="1100" spc="80" baseline="0" dirty="0">
                          <a:latin typeface="Abadi" panose="020B0604020104020204" pitchFamily="34" charset="0"/>
                          <a:cs typeface="Arial" panose="020B0604020202020204" pitchFamily="34" charset="0"/>
                        </a:rPr>
                        <a:t>DÉLAI*</a:t>
                      </a:r>
                      <a:endParaRPr lang="x-none" sz="1100" spc="80" baseline="0" dirty="0">
                        <a:latin typeface="Abadi" panose="020B0604020104020204" pitchFamily="34" charset="0"/>
                        <a:cs typeface="Arial" panose="020B0604020202020204" pitchFamily="34" charset="0"/>
                      </a:endParaRPr>
                    </a:p>
                  </a:txBody>
                  <a:tcPr anchor="ctr">
                    <a:solidFill>
                      <a:srgbClr val="4B7086"/>
                    </a:solidFill>
                  </a:tcPr>
                </a:tc>
                <a:extLst>
                  <a:ext uri="{0D108BD9-81ED-4DB2-BD59-A6C34878D82A}">
                    <a16:rowId xmlns:a16="http://schemas.microsoft.com/office/drawing/2014/main" val="3282068511"/>
                  </a:ext>
                </a:extLst>
              </a:tr>
              <a:tr h="323705">
                <a:tc gridSpan="5">
                  <a:txBody>
                    <a:bodyPr/>
                    <a:lstStyle/>
                    <a:p>
                      <a:pPr algn="ctr"/>
                      <a:r>
                        <a:rPr lang="fr-FR" sz="1100" b="1" dirty="0">
                          <a:solidFill>
                            <a:schemeClr val="tx1"/>
                          </a:solidFill>
                          <a:latin typeface="Abadi Extra Light" panose="020B0204020104020204" pitchFamily="34" charset="0"/>
                          <a:cs typeface="Arial" panose="020B0604020202020204" pitchFamily="34" charset="0"/>
                        </a:rPr>
                        <a:t>LES PESTICIDES ORGANOCHLORÉS (POC)</a:t>
                      </a:r>
                      <a:endParaRPr lang="x-none" sz="1100" b="1" dirty="0">
                        <a:solidFill>
                          <a:schemeClr val="tx1"/>
                        </a:solidFill>
                        <a:latin typeface="Abadi Extra Light" panose="020B0204020104020204" pitchFamily="34" charset="0"/>
                        <a:cs typeface="Arial" panose="020B0604020202020204" pitchFamily="34" charset="0"/>
                      </a:endParaRPr>
                    </a:p>
                  </a:txBody>
                  <a:tcPr anchor="ctr">
                    <a:solidFill>
                      <a:srgbClr val="E4EBF0"/>
                    </a:solid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hMerge="1">
                  <a:txBody>
                    <a:bodyPr/>
                    <a:lstStyle/>
                    <a:p>
                      <a:pPr marL="198120" marR="196215" algn="ctr">
                        <a:lnSpc>
                          <a:spcPts val="1125"/>
                        </a:lnSpc>
                        <a:spcBef>
                          <a:spcPts val="45"/>
                        </a:spcBef>
                        <a:spcAft>
                          <a:spcPts val="0"/>
                        </a:spcAft>
                      </a:pPr>
                      <a:endParaRPr lang="x-none" sz="1100" dirty="0">
                        <a:effectLst/>
                        <a:latin typeface="Abadi Extra Light" panose="020B0204020104020204" pitchFamily="34" charset="0"/>
                        <a:ea typeface="Arial MT"/>
                        <a:cs typeface="Arial MT"/>
                      </a:endParaRPr>
                    </a:p>
                  </a:txBody>
                  <a:tcPr anchor="ctr">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x-none" sz="1100" dirty="0">
                        <a:solidFill>
                          <a:schemeClr val="tx1"/>
                        </a:solidFill>
                        <a:latin typeface="Abadi Extra Light" panose="020B0204020104020204" pitchFamily="34" charset="0"/>
                        <a:cs typeface="Arial" panose="020B0604020202020204" pitchFamily="34" charset="0"/>
                      </a:endParaRPr>
                    </a:p>
                  </a:txBody>
                  <a:tcPr anchor="ctr">
                    <a:noFill/>
                  </a:tcPr>
                </a:tc>
                <a:extLst>
                  <a:ext uri="{0D108BD9-81ED-4DB2-BD59-A6C34878D82A}">
                    <a16:rowId xmlns:a16="http://schemas.microsoft.com/office/drawing/2014/main" val="1925868667"/>
                  </a:ext>
                </a:extLst>
              </a:tr>
              <a:tr h="323705">
                <a:tc>
                  <a:txBody>
                    <a:bodyPr/>
                    <a:lstStyle/>
                    <a:p>
                      <a:r>
                        <a:rPr lang="fr-FR" sz="1100" dirty="0">
                          <a:solidFill>
                            <a:schemeClr val="tx1"/>
                          </a:solidFill>
                          <a:latin typeface="Abadi" panose="020B0604020104020204" pitchFamily="34" charset="0"/>
                          <a:cs typeface="Arial" panose="020B0604020202020204" pitchFamily="34" charset="0"/>
                        </a:rPr>
                        <a:t>Pesticides organochlorés (POC)</a:t>
                      </a:r>
                      <a:endParaRPr lang="x-none" sz="1100" dirty="0">
                        <a:solidFill>
                          <a:schemeClr val="tx1"/>
                        </a:solidFill>
                        <a:latin typeface="Abadi" panose="020B0604020104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tc>
                  <a:txBody>
                    <a:bodyPr/>
                    <a:lstStyle/>
                    <a:p>
                      <a:pPr marL="198120" marR="196215" algn="ctr">
                        <a:lnSpc>
                          <a:spcPts val="1125"/>
                        </a:lnSpc>
                        <a:spcBef>
                          <a:spcPts val="45"/>
                        </a:spcBef>
                        <a:spcAft>
                          <a:spcPts val="0"/>
                        </a:spcAft>
                      </a:pPr>
                      <a:r>
                        <a:rPr lang="fr-FR" sz="1100" dirty="0">
                          <a:effectLst/>
                          <a:latin typeface="Abadi Extra Light" panose="020B0204020104020204" pitchFamily="34" charset="0"/>
                          <a:ea typeface="Arial MT"/>
                          <a:cs typeface="Arial MT"/>
                        </a:rPr>
                        <a:t>MO/TE08/Chr09</a:t>
                      </a:r>
                      <a:endParaRPr lang="x-none" sz="1100" dirty="0">
                        <a:effectLst/>
                        <a:latin typeface="Abadi Extra Light" panose="020B0204020104020204" pitchFamily="34" charset="0"/>
                        <a:ea typeface="Arial MT"/>
                        <a:cs typeface="Arial MT"/>
                      </a:endParaRPr>
                    </a:p>
                  </a:txBody>
                  <a:tcPr anchor="ctr">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0,01 µg/L</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81981124"/>
                  </a:ext>
                </a:extLst>
              </a:tr>
              <a:tr h="342747">
                <a:tc gridSpan="5">
                  <a:txBody>
                    <a:bodyPr/>
                    <a:lstStyle/>
                    <a:p>
                      <a:pPr algn="ctr"/>
                      <a:r>
                        <a:rPr lang="fr-FR" sz="1100" b="1" dirty="0">
                          <a:solidFill>
                            <a:schemeClr val="tx1"/>
                          </a:solidFill>
                          <a:latin typeface="Abadi Extra Light" panose="020B0204020104020204" pitchFamily="34" charset="0"/>
                          <a:cs typeface="Arial" panose="020B0604020202020204" pitchFamily="34" charset="0"/>
                        </a:rPr>
                        <a:t>INDICE HYDROCARBURE</a:t>
                      </a:r>
                      <a:endParaRPr lang="x-none" sz="1100" b="1"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02771869"/>
                  </a:ext>
                </a:extLst>
              </a:tr>
              <a:tr h="484493">
                <a:tc>
                  <a:txBody>
                    <a:bodyPr/>
                    <a:lstStyle/>
                    <a:p>
                      <a:r>
                        <a:rPr lang="fr-FR" sz="1100" dirty="0">
                          <a:solidFill>
                            <a:schemeClr val="tx1"/>
                          </a:solidFill>
                          <a:latin typeface="Abadi" panose="020B0604020104020204" pitchFamily="34" charset="0"/>
                          <a:cs typeface="Arial" panose="020B0604020202020204" pitchFamily="34" charset="0"/>
                        </a:rPr>
                        <a:t>Indice hydrocarbure</a:t>
                      </a:r>
                      <a:endParaRPr lang="x-none" sz="110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NF EN ISO 9377-2</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0,05 mg/L</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dirty="0">
                          <a:solidFill>
                            <a:schemeClr val="tx1"/>
                          </a:solidFill>
                          <a:latin typeface="Abadi Extra Light" panose="020B0204020104020204" pitchFamily="34" charset="0"/>
                          <a:cs typeface="Arial" panose="020B0604020202020204" pitchFamily="34" charset="0"/>
                        </a:rPr>
                        <a:t>10 j</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3181646"/>
                  </a:ext>
                </a:extLst>
              </a:tr>
              <a:tr h="323705">
                <a:tc gridSpan="5">
                  <a:txBody>
                    <a:bodyPr/>
                    <a:lstStyle/>
                    <a:p>
                      <a:pPr algn="ctr"/>
                      <a:r>
                        <a:rPr lang="fr-FR" sz="1100" b="1" dirty="0">
                          <a:solidFill>
                            <a:schemeClr val="tx1"/>
                          </a:solidFill>
                          <a:latin typeface="Abadi Extra Light" panose="020B0204020104020204" pitchFamily="34" charset="0"/>
                          <a:cs typeface="Arial" panose="020B0604020202020204" pitchFamily="34" charset="0"/>
                        </a:rPr>
                        <a:t>CHLORDÉCONE DANS L’EAU</a:t>
                      </a:r>
                      <a:endParaRPr lang="x-none" sz="1100" b="1"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algn="ctr"/>
                      <a:r>
                        <a:rPr lang="fr-FR" sz="1200" b="1" dirty="0">
                          <a:solidFill>
                            <a:schemeClr val="tx1"/>
                          </a:solidFill>
                          <a:latin typeface="Abadi Extra Light" panose="020B0204020104020204" pitchFamily="34" charset="0"/>
                          <a:cs typeface="Arial" panose="020B0604020202020204" pitchFamily="34" charset="0"/>
                        </a:rPr>
                        <a:t>Chlordécone dans l’eau</a:t>
                      </a:r>
                      <a:endParaRPr lang="x-none" sz="1200" b="1"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25314750"/>
                  </a:ext>
                </a:extLst>
              </a:tr>
              <a:tr h="323705">
                <a:tc>
                  <a:txBody>
                    <a:bodyPr/>
                    <a:lstStyle/>
                    <a:p>
                      <a:r>
                        <a:rPr lang="en-US" sz="1100" b="0" i="0" u="none" strike="noStrike" baseline="0" dirty="0">
                          <a:solidFill>
                            <a:srgbClr val="000000"/>
                          </a:solidFill>
                          <a:latin typeface="Abadi" panose="020B0604020104020204" pitchFamily="34" charset="0"/>
                        </a:rPr>
                        <a:t>Chlordécone eau</a:t>
                      </a:r>
                      <a:endParaRPr lang="x-none" sz="1100" dirty="0">
                        <a:solidFill>
                          <a:schemeClr val="tx1"/>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Oui</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b="0" i="0" u="none" strike="noStrike" baseline="0" dirty="0">
                          <a:solidFill>
                            <a:srgbClr val="000000"/>
                          </a:solidFill>
                          <a:latin typeface="Abadi Extra Light" panose="020B0204020104020204" pitchFamily="34" charset="0"/>
                        </a:rPr>
                        <a:t>MO/TE08/Chr10 </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100" b="0" i="0" u="none" strike="noStrike" baseline="0" dirty="0">
                          <a:solidFill>
                            <a:srgbClr val="000000"/>
                          </a:solidFill>
                          <a:latin typeface="Abadi Extra Light" panose="020B0204020104020204" pitchFamily="34" charset="0"/>
                        </a:rPr>
                        <a:t>0,01 </a:t>
                      </a:r>
                      <a:r>
                        <a:rPr lang="el-GR" sz="1100" b="0" i="0" u="none" strike="noStrike" baseline="0" dirty="0">
                          <a:solidFill>
                            <a:srgbClr val="000000"/>
                          </a:solidFill>
                          <a:latin typeface="Arial" panose="020B0604020202020204" pitchFamily="34" charset="0"/>
                        </a:rPr>
                        <a:t>μ</a:t>
                      </a:r>
                      <a:r>
                        <a:rPr lang="en-US" sz="1100" b="0" i="0" u="none" strike="noStrike" baseline="0" dirty="0">
                          <a:solidFill>
                            <a:srgbClr val="000000"/>
                          </a:solidFill>
                          <a:latin typeface="Abadi Extra Light" panose="020B0204020104020204" pitchFamily="34" charset="0"/>
                        </a:rPr>
                        <a:t>g/L</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00466624"/>
                  </a:ext>
                </a:extLst>
              </a:tr>
              <a:tr h="323705">
                <a:tc gridSpan="5">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b="1" dirty="0">
                          <a:solidFill>
                            <a:schemeClr val="tx1"/>
                          </a:solidFill>
                          <a:latin typeface="Abadi Extra Light" panose="020B0204020104020204" pitchFamily="34" charset="0"/>
                          <a:cs typeface="Arial" panose="020B0604020202020204" pitchFamily="34" charset="0"/>
                        </a:rPr>
                        <a:t>CHLORDÉCONE DANS LE SÉRUM ANIMAL</a:t>
                      </a:r>
                      <a:endParaRPr lang="x-none" sz="1100" b="1"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EBF0"/>
                    </a:solidFill>
                  </a:tcPr>
                </a:tc>
                <a:tc hMerge="1">
                  <a:txBody>
                    <a:bodyPr/>
                    <a:lstStyle/>
                    <a:p>
                      <a:pPr algn="ctr"/>
                      <a:endParaRPr lang="x-none" sz="12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endParaRPr lang="x-none" sz="12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endParaRPr lang="x-none" sz="12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algn="ctr"/>
                      <a:endParaRPr lang="x-none" sz="12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18519545"/>
                  </a:ext>
                </a:extLst>
              </a:tr>
              <a:tr h="323705">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panose="020B0604020104020204" pitchFamily="34" charset="0"/>
                          <a:cs typeface="Arial" panose="020B0604020202020204" pitchFamily="34" charset="0"/>
                        </a:rPr>
                        <a:t>Chlordécone gamme haute</a:t>
                      </a:r>
                      <a:endParaRPr lang="fr-FR" sz="1100" noProof="0" dirty="0">
                        <a:solidFill>
                          <a:srgbClr val="FF0000"/>
                        </a:solidFill>
                        <a:latin typeface="Abadi" panose="020B06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Oui</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0" algn="ctr">
                        <a:lnSpc>
                          <a:spcPts val="1130"/>
                        </a:lnSpc>
                        <a:spcBef>
                          <a:spcPts val="45"/>
                        </a:spcBef>
                        <a:spcAft>
                          <a:spcPts val="0"/>
                        </a:spcAft>
                      </a:pPr>
                      <a:r>
                        <a:rPr lang="fr-FR" sz="1100" noProof="0" dirty="0">
                          <a:effectLst/>
                          <a:latin typeface="Abadi Extra Light" panose="020B0204020104020204" pitchFamily="34" charset="0"/>
                          <a:ea typeface="Arial MT"/>
                          <a:cs typeface="Arial MT"/>
                        </a:rPr>
                        <a:t>MO/TE/08/Chr 08</a:t>
                      </a:r>
                      <a:endParaRPr lang="fr-FR" sz="1100" noProof="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1,50 µg/L</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46245757"/>
                  </a:ext>
                </a:extLst>
              </a:tr>
              <a:tr h="323705">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panose="020B0604020104020204" pitchFamily="34" charset="0"/>
                          <a:cs typeface="Arial" panose="020B0604020202020204" pitchFamily="34" charset="0"/>
                        </a:rPr>
                        <a:t>Chlordécone gamme basse</a:t>
                      </a:r>
                      <a:endParaRPr lang="fr-FR" sz="1100" noProof="0" dirty="0">
                        <a:solidFill>
                          <a:srgbClr val="FF0000"/>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Oui</a:t>
                      </a:r>
                    </a:p>
                    <a:p>
                      <a:pPr algn="ctr"/>
                      <a:endParaRPr lang="fr-FR" sz="1100" noProof="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755934" rtl="0" eaLnBrk="1" fontAlgn="auto" latinLnBrk="0" hangingPunct="1">
                        <a:lnSpc>
                          <a:spcPts val="1130"/>
                        </a:lnSpc>
                        <a:spcBef>
                          <a:spcPts val="45"/>
                        </a:spcBef>
                        <a:spcAft>
                          <a:spcPts val="0"/>
                        </a:spcAft>
                        <a:buClrTx/>
                        <a:buSzTx/>
                        <a:buFontTx/>
                        <a:buNone/>
                        <a:tabLst/>
                        <a:defRPr/>
                      </a:pPr>
                      <a:r>
                        <a:rPr lang="fr-FR" sz="1100" noProof="0" dirty="0">
                          <a:effectLst/>
                          <a:latin typeface="Abadi Extra Light" panose="020B0204020104020204" pitchFamily="34" charset="0"/>
                          <a:ea typeface="Arial MT"/>
                          <a:cs typeface="Arial MT"/>
                        </a:rPr>
                        <a:t>MO/TE/08/Chr 08</a:t>
                      </a:r>
                      <a:endParaRPr lang="fr-FR" sz="1100" noProof="0" dirty="0">
                        <a:solidFill>
                          <a:schemeClr val="tx1"/>
                        </a:solidFill>
                        <a:latin typeface="Abadi Extra Light" panose="020B0204020104020204" pitchFamily="34" charset="0"/>
                        <a:cs typeface="Arial" panose="020B0604020202020204" pitchFamily="34" charset="0"/>
                      </a:endParaRPr>
                    </a:p>
                    <a:p>
                      <a:pPr marL="0" indent="0" algn="ctr">
                        <a:lnSpc>
                          <a:spcPts val="1130"/>
                        </a:lnSpc>
                        <a:spcBef>
                          <a:spcPts val="45"/>
                        </a:spcBef>
                        <a:spcAft>
                          <a:spcPts val="0"/>
                        </a:spcAft>
                      </a:pPr>
                      <a:endParaRPr lang="fr-FR" sz="1100" noProof="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0,15 µg/L</a:t>
                      </a:r>
                      <a:endParaRPr lang="x-none" sz="11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dirty="0">
                          <a:solidFill>
                            <a:schemeClr val="tx1"/>
                          </a:solidFill>
                          <a:latin typeface="Abadi Extra Light" panose="020B0204020104020204" pitchFamily="34" charset="0"/>
                          <a:cs typeface="Arial" panose="020B0604020202020204" pitchFamily="34" charset="0"/>
                        </a:rPr>
                        <a:t>7 j</a:t>
                      </a:r>
                      <a:endParaRPr lang="x-none" sz="1100" dirty="0">
                        <a:solidFill>
                          <a:schemeClr val="tx1"/>
                        </a:solidFill>
                        <a:latin typeface="Abadi Extra Light" panose="020B02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5494847"/>
                  </a:ext>
                </a:extLst>
              </a:tr>
            </a:tbl>
          </a:graphicData>
        </a:graphic>
      </p:graphicFrame>
      <p:pic>
        <p:nvPicPr>
          <p:cNvPr id="25" name="Graphique 24" descr="Laboratoire de chimie">
            <a:extLst>
              <a:ext uri="{FF2B5EF4-FFF2-40B4-BE49-F238E27FC236}">
                <a16:creationId xmlns:a16="http://schemas.microsoft.com/office/drawing/2014/main" id="{FC28971B-1F24-FBC9-6DCC-76B016875B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6622" y="6099742"/>
            <a:ext cx="8089037" cy="8089037"/>
          </a:xfrm>
          <a:prstGeom prst="rect">
            <a:avLst/>
          </a:prstGeom>
        </p:spPr>
      </p:pic>
    </p:spTree>
    <p:extLst>
      <p:ext uri="{BB962C8B-B14F-4D97-AF65-F5344CB8AC3E}">
        <p14:creationId xmlns:p14="http://schemas.microsoft.com/office/powerpoint/2010/main" val="879753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4881EF5-5437-F5A4-1324-26758FEE1462}"/>
              </a:ext>
            </a:extLst>
          </p:cNvPr>
          <p:cNvSpPr txBox="1"/>
          <p:nvPr/>
        </p:nvSpPr>
        <p:spPr>
          <a:xfrm>
            <a:off x="587057" y="8652771"/>
            <a:ext cx="6385560" cy="1446550"/>
          </a:xfrm>
          <a:prstGeom prst="rect">
            <a:avLst/>
          </a:prstGeom>
          <a:noFill/>
        </p:spPr>
        <p:txBody>
          <a:bodyPr wrap="square">
            <a:spAutoFit/>
          </a:bodyPr>
          <a:lstStyle/>
          <a:p>
            <a:pPr algn="just"/>
            <a:r>
              <a:rPr lang="fr-FR" sz="1100" dirty="0">
                <a:latin typeface="Abadi Extra Light" panose="020B0204020104020204" pitchFamily="34" charset="0"/>
                <a:cs typeface="Arial" panose="020B0604020202020204" pitchFamily="34" charset="0"/>
              </a:rPr>
              <a:t>Toute représentation ou reproduction intégrale ou partielle de ce document faite sans le consentement de l’auteur, de ses ayants-droits ou ayants-cause est illicite selon le Code de la propriété intellectuelle français (art. L122-4) et constitue une contrefaçon sanctionnée par le Code pénal français. Les copies ou reproductions strictement réservées à l’usage privé du copiste et non destinées à une utilisation collective sont autorisées (art. L122-5), de même que les analyses et courtes citations justifiées par le caractère critique, pédagogique ou d’information de l’œuvre dans laquelle elles sont incorporées. Cependant, elles sont soumises à la condition de la citation claire et précise de la source, telle que définie aux articles L 122-10 à L 122-12 du même Code, et du respect des droits des auteurs des documents reproduits par reprographie.</a:t>
            </a:r>
            <a:endParaRPr lang="x-none" sz="1100" dirty="0">
              <a:latin typeface="Abadi Extra Light" panose="020B0204020104020204" pitchFamily="34" charset="0"/>
              <a:cs typeface="Arial" panose="020B0604020202020204" pitchFamily="34" charset="0"/>
            </a:endParaRPr>
          </a:p>
        </p:txBody>
      </p:sp>
      <p:graphicFrame>
        <p:nvGraphicFramePr>
          <p:cNvPr id="2" name="Tableau 1">
            <a:extLst>
              <a:ext uri="{FF2B5EF4-FFF2-40B4-BE49-F238E27FC236}">
                <a16:creationId xmlns:a16="http://schemas.microsoft.com/office/drawing/2014/main" id="{FCA46679-A5E7-A52F-C7FA-A2D1B533BA62}"/>
              </a:ext>
            </a:extLst>
          </p:cNvPr>
          <p:cNvGraphicFramePr>
            <a:graphicFrameLocks noGrp="1"/>
          </p:cNvGraphicFramePr>
          <p:nvPr>
            <p:extLst>
              <p:ext uri="{D42A27DB-BD31-4B8C-83A1-F6EECF244321}">
                <p14:modId xmlns:p14="http://schemas.microsoft.com/office/powerpoint/2010/main" val="3625564243"/>
              </p:ext>
            </p:extLst>
          </p:nvPr>
        </p:nvGraphicFramePr>
        <p:xfrm>
          <a:off x="759584" y="413960"/>
          <a:ext cx="6040506" cy="1180119"/>
        </p:xfrm>
        <a:graphic>
          <a:graphicData uri="http://schemas.openxmlformats.org/drawingml/2006/table">
            <a:tbl>
              <a:tblPr firstRow="1" bandRow="1">
                <a:tableStyleId>{5C22544A-7EE6-4342-B048-85BDC9FD1C3A}</a:tableStyleId>
              </a:tblPr>
              <a:tblGrid>
                <a:gridCol w="2013502">
                  <a:extLst>
                    <a:ext uri="{9D8B030D-6E8A-4147-A177-3AD203B41FA5}">
                      <a16:colId xmlns:a16="http://schemas.microsoft.com/office/drawing/2014/main" val="1487890975"/>
                    </a:ext>
                  </a:extLst>
                </a:gridCol>
                <a:gridCol w="2467045">
                  <a:extLst>
                    <a:ext uri="{9D8B030D-6E8A-4147-A177-3AD203B41FA5}">
                      <a16:colId xmlns:a16="http://schemas.microsoft.com/office/drawing/2014/main" val="4173592190"/>
                    </a:ext>
                  </a:extLst>
                </a:gridCol>
                <a:gridCol w="1559959">
                  <a:extLst>
                    <a:ext uri="{9D8B030D-6E8A-4147-A177-3AD203B41FA5}">
                      <a16:colId xmlns:a16="http://schemas.microsoft.com/office/drawing/2014/main" val="4215160826"/>
                    </a:ext>
                  </a:extLst>
                </a:gridCol>
              </a:tblGrid>
              <a:tr h="271969">
                <a:tc>
                  <a:txBody>
                    <a:bodyPr/>
                    <a:lstStyle/>
                    <a:p>
                      <a:r>
                        <a:rPr lang="fr-FR" sz="1200" b="0" dirty="0">
                          <a:solidFill>
                            <a:schemeClr val="tx1"/>
                          </a:solidFill>
                        </a:rPr>
                        <a:t>Document d’enregistrement</a:t>
                      </a:r>
                      <a:endParaRPr lang="x-none"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b="0" dirty="0">
                          <a:solidFill>
                            <a:schemeClr val="tx1"/>
                          </a:solidFill>
                        </a:rPr>
                        <a:t>Codification : DE/TDE7/H/0018</a:t>
                      </a:r>
                      <a:endParaRPr lang="x-none"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8484056"/>
                  </a:ext>
                </a:extLst>
              </a:tr>
              <a:tr h="316963">
                <a:tc gridSpan="3">
                  <a:txBody>
                    <a:bodyPr/>
                    <a:lstStyle/>
                    <a:p>
                      <a:pPr algn="ctr"/>
                      <a:r>
                        <a:rPr lang="fr-FR" b="1" dirty="0">
                          <a:solidFill>
                            <a:schemeClr val="accent5">
                              <a:lumMod val="75000"/>
                            </a:schemeClr>
                          </a:solidFill>
                        </a:rPr>
                        <a:t>CATALOGUE DES PRESTATIONS DU LABORATOIRE D’HYGIENE DE L’ENVIRONNEMENT</a:t>
                      </a:r>
                      <a:endParaRPr lang="x-none" b="1"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x-none" b="1" dirty="0">
                        <a:solidFill>
                          <a:schemeClr val="accent5">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868858"/>
                  </a:ext>
                </a:extLst>
              </a:tr>
              <a:tr h="316963">
                <a:tc gridSpan="2">
                  <a:txBody>
                    <a:bodyPr/>
                    <a:lstStyle/>
                    <a:p>
                      <a:r>
                        <a:rPr lang="fr-FR" sz="1200" dirty="0"/>
                        <a:t>Date de révision : 08 Janvier 2025</a:t>
                      </a:r>
                      <a:endParaRPr lang="x-non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fr-FR" sz="1200" dirty="0"/>
                        <a:t>Rév.11</a:t>
                      </a:r>
                      <a:endParaRPr lang="x-non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0147607"/>
                  </a:ext>
                </a:extLst>
              </a:tr>
            </a:tbl>
          </a:graphicData>
        </a:graphic>
      </p:graphicFrame>
    </p:spTree>
    <p:extLst>
      <p:ext uri="{BB962C8B-B14F-4D97-AF65-F5344CB8AC3E}">
        <p14:creationId xmlns:p14="http://schemas.microsoft.com/office/powerpoint/2010/main" val="300445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4AF237D7-36A3-D1BD-B92C-4B58B65F4A32}"/>
              </a:ext>
            </a:extLst>
          </p:cNvPr>
          <p:cNvGrpSpPr/>
          <p:nvPr/>
        </p:nvGrpSpPr>
        <p:grpSpPr>
          <a:xfrm>
            <a:off x="6983933" y="0"/>
            <a:ext cx="576000" cy="4740266"/>
            <a:chOff x="0" y="0"/>
            <a:chExt cx="576000" cy="4740266"/>
          </a:xfrm>
        </p:grpSpPr>
        <p:sp>
          <p:nvSpPr>
            <p:cNvPr id="8" name="Rectangle 7">
              <a:extLst>
                <a:ext uri="{FF2B5EF4-FFF2-40B4-BE49-F238E27FC236}">
                  <a16:creationId xmlns:a16="http://schemas.microsoft.com/office/drawing/2014/main" id="{0CEB515F-605A-715B-F058-9FCDCAA98CA6}"/>
                </a:ext>
              </a:extLst>
            </p:cNvPr>
            <p:cNvSpPr/>
            <p:nvPr/>
          </p:nvSpPr>
          <p:spPr>
            <a:xfrm>
              <a:off x="0" y="420266"/>
              <a:ext cx="576000" cy="4320000"/>
            </a:xfrm>
            <a:prstGeom prst="rect">
              <a:avLst/>
            </a:prstGeom>
            <a:solidFill>
              <a:srgbClr val="D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C6996285-14A8-3BB1-B579-31D66EAC9B2C}"/>
                </a:ext>
              </a:extLst>
            </p:cNvPr>
            <p:cNvSpPr/>
            <p:nvPr/>
          </p:nvSpPr>
          <p:spPr>
            <a:xfrm>
              <a:off x="0" y="0"/>
              <a:ext cx="576000" cy="4319999"/>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ZoneTexte 12">
              <a:extLst>
                <a:ext uri="{FF2B5EF4-FFF2-40B4-BE49-F238E27FC236}">
                  <a16:creationId xmlns:a16="http://schemas.microsoft.com/office/drawing/2014/main" id="{BE71FA65-3B16-C9AC-F259-C169EBEE107A}"/>
                </a:ext>
              </a:extLst>
            </p:cNvPr>
            <p:cNvSpPr txBox="1"/>
            <p:nvPr/>
          </p:nvSpPr>
          <p:spPr>
            <a:xfrm>
              <a:off x="32171" y="4391633"/>
              <a:ext cx="517236" cy="276999"/>
            </a:xfrm>
            <a:prstGeom prst="rect">
              <a:avLst/>
            </a:prstGeom>
            <a:noFill/>
          </p:spPr>
          <p:txBody>
            <a:bodyPr wrap="square" rtlCol="0">
              <a:spAutoFit/>
            </a:bodyPr>
            <a:lstStyle/>
            <a:p>
              <a:pPr algn="ctr"/>
              <a:r>
                <a:rPr lang="fr-FR" sz="1200" b="1" dirty="0">
                  <a:solidFill>
                    <a:srgbClr val="00B0F0"/>
                  </a:solidFill>
                  <a:latin typeface="Abadi" panose="020B0604020104020204" pitchFamily="34" charset="0"/>
                  <a:cs typeface="Arial" panose="020B0604020202020204" pitchFamily="34" charset="0"/>
                </a:rPr>
                <a:t>20</a:t>
              </a:r>
              <a:endParaRPr lang="x-none" sz="1200" b="1" dirty="0">
                <a:solidFill>
                  <a:srgbClr val="00B0F0"/>
                </a:solidFill>
                <a:latin typeface="Abadi" panose="020B0604020104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3BA2DC8A-2F4E-7545-1F46-0C21182A48E6}"/>
                </a:ext>
              </a:extLst>
            </p:cNvPr>
            <p:cNvSpPr txBox="1"/>
            <p:nvPr/>
          </p:nvSpPr>
          <p:spPr>
            <a:xfrm>
              <a:off x="42207" y="0"/>
              <a:ext cx="492443" cy="4222376"/>
            </a:xfrm>
            <a:prstGeom prst="rect">
              <a:avLst/>
            </a:prstGeom>
            <a:noFill/>
          </p:spPr>
          <p:txBody>
            <a:bodyPr vert="vert" wrap="square" rtlCol="0">
              <a:spAutoFit/>
            </a:bodyPr>
            <a:lstStyle/>
            <a:p>
              <a:pPr algn="ctr"/>
              <a:r>
                <a:rPr lang="fr-FR" sz="2000" b="1" spc="200" dirty="0">
                  <a:solidFill>
                    <a:schemeClr val="bg1"/>
                  </a:solidFill>
                  <a:latin typeface="Abadi" panose="020B0604020104020204" pitchFamily="34" charset="0"/>
                  <a:cs typeface="Arial" panose="020B0604020202020204" pitchFamily="34" charset="0"/>
                </a:rPr>
                <a:t>SOUS-TRAITANCE</a:t>
              </a:r>
              <a:endParaRPr lang="x-none" sz="2000" b="1" spc="200" dirty="0">
                <a:solidFill>
                  <a:schemeClr val="bg1"/>
                </a:solidFill>
                <a:latin typeface="Abadi" panose="020B0604020104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8048CEA3-3796-0265-A597-C0D726984756}"/>
              </a:ext>
            </a:extLst>
          </p:cNvPr>
          <p:cNvSpPr/>
          <p:nvPr/>
        </p:nvSpPr>
        <p:spPr>
          <a:xfrm>
            <a:off x="1718441" y="802730"/>
            <a:ext cx="4731203" cy="69201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ZoneTexte 19">
            <a:extLst>
              <a:ext uri="{FF2B5EF4-FFF2-40B4-BE49-F238E27FC236}">
                <a16:creationId xmlns:a16="http://schemas.microsoft.com/office/drawing/2014/main" id="{1A7D2804-E7D6-B269-41A6-C85A04105B86}"/>
              </a:ext>
            </a:extLst>
          </p:cNvPr>
          <p:cNvSpPr txBox="1"/>
          <p:nvPr/>
        </p:nvSpPr>
        <p:spPr>
          <a:xfrm>
            <a:off x="2042696" y="830647"/>
            <a:ext cx="4406948" cy="646331"/>
          </a:xfrm>
          <a:prstGeom prst="rect">
            <a:avLst/>
          </a:prstGeom>
          <a:noFill/>
        </p:spPr>
        <p:txBody>
          <a:bodyPr wrap="square">
            <a:spAutoFit/>
          </a:bodyPr>
          <a:lstStyle/>
          <a:p>
            <a:pPr algn="ctr"/>
            <a:r>
              <a:rPr lang="en-US" b="1" spc="80" dirty="0">
                <a:solidFill>
                  <a:schemeClr val="bg1"/>
                </a:solidFill>
                <a:latin typeface="Abadi" panose="020B0604020104020204" pitchFamily="34" charset="0"/>
                <a:cs typeface="Arial" panose="020B0604020202020204" pitchFamily="34" charset="0"/>
              </a:rPr>
              <a:t>ANALYSES PHYSICO-CHIMIQUES  ÉLÉMENTAIRES</a:t>
            </a:r>
            <a:endParaRPr lang="x-none" b="1" spc="80" dirty="0">
              <a:solidFill>
                <a:schemeClr val="bg1"/>
              </a:solidFill>
              <a:latin typeface="Abadi" panose="020B0604020104020204" pitchFamily="34" charset="0"/>
              <a:cs typeface="Arial" panose="020B0604020202020204" pitchFamily="34" charset="0"/>
            </a:endParaRPr>
          </a:p>
        </p:txBody>
      </p:sp>
      <p:grpSp>
        <p:nvGrpSpPr>
          <p:cNvPr id="23" name="Groupe 22">
            <a:extLst>
              <a:ext uri="{FF2B5EF4-FFF2-40B4-BE49-F238E27FC236}">
                <a16:creationId xmlns:a16="http://schemas.microsoft.com/office/drawing/2014/main" id="{773AFD44-D59E-7086-756D-18450CE3B2BC}"/>
              </a:ext>
            </a:extLst>
          </p:cNvPr>
          <p:cNvGrpSpPr/>
          <p:nvPr/>
        </p:nvGrpSpPr>
        <p:grpSpPr>
          <a:xfrm>
            <a:off x="578061" y="440586"/>
            <a:ext cx="1464636" cy="1440000"/>
            <a:chOff x="215320" y="1338172"/>
            <a:chExt cx="1464636" cy="1440000"/>
          </a:xfrm>
        </p:grpSpPr>
        <p:sp>
          <p:nvSpPr>
            <p:cNvPr id="15" name="Ellipse 14">
              <a:extLst>
                <a:ext uri="{FF2B5EF4-FFF2-40B4-BE49-F238E27FC236}">
                  <a16:creationId xmlns:a16="http://schemas.microsoft.com/office/drawing/2014/main" id="{36091D13-F4CA-6A47-883C-2583A4B66EDE}"/>
                </a:ext>
              </a:extLst>
            </p:cNvPr>
            <p:cNvSpPr/>
            <p:nvPr/>
          </p:nvSpPr>
          <p:spPr>
            <a:xfrm>
              <a:off x="239955" y="1338172"/>
              <a:ext cx="1440000" cy="1440000"/>
            </a:xfrm>
            <a:prstGeom prst="ellipse">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4" name="Image 13" descr="Une image contenant bouteille, vase, intérieur&#10;&#10;Description générée automatiquement">
              <a:extLst>
                <a:ext uri="{FF2B5EF4-FFF2-40B4-BE49-F238E27FC236}">
                  <a16:creationId xmlns:a16="http://schemas.microsoft.com/office/drawing/2014/main" id="{9C782995-7AF2-DC40-E37A-78D23E4513F7}"/>
                </a:ext>
              </a:extLst>
            </p:cNvPr>
            <p:cNvPicPr>
              <a:picLocks/>
            </p:cNvPicPr>
            <p:nvPr/>
          </p:nvPicPr>
          <p:blipFill rotWithShape="1">
            <a:blip r:embed="rId2"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215320" y="1338172"/>
              <a:ext cx="1464636" cy="1270068"/>
            </a:xfrm>
            <a:prstGeom prst="ellipse">
              <a:avLst/>
            </a:prstGeom>
            <a:ln w="38100">
              <a:noFill/>
            </a:ln>
          </p:spPr>
        </p:pic>
      </p:grpSp>
      <p:graphicFrame>
        <p:nvGraphicFramePr>
          <p:cNvPr id="3" name="Tableau 2">
            <a:extLst>
              <a:ext uri="{FF2B5EF4-FFF2-40B4-BE49-F238E27FC236}">
                <a16:creationId xmlns:a16="http://schemas.microsoft.com/office/drawing/2014/main" id="{7EF22E1D-A900-FEC8-471C-5B2596E532C6}"/>
              </a:ext>
            </a:extLst>
          </p:cNvPr>
          <p:cNvGraphicFramePr>
            <a:graphicFrameLocks noGrp="1"/>
          </p:cNvGraphicFramePr>
          <p:nvPr>
            <p:extLst>
              <p:ext uri="{D42A27DB-BD31-4B8C-83A1-F6EECF244321}">
                <p14:modId xmlns:p14="http://schemas.microsoft.com/office/powerpoint/2010/main" val="3231448420"/>
              </p:ext>
            </p:extLst>
          </p:nvPr>
        </p:nvGraphicFramePr>
        <p:xfrm>
          <a:off x="482600" y="2559961"/>
          <a:ext cx="6100394" cy="6920589"/>
        </p:xfrm>
        <a:graphic>
          <a:graphicData uri="http://schemas.openxmlformats.org/drawingml/2006/table">
            <a:tbl>
              <a:tblPr firstRow="1" bandRow="1">
                <a:tableStyleId>{5C22544A-7EE6-4342-B048-85BDC9FD1C3A}</a:tableStyleId>
              </a:tblPr>
              <a:tblGrid>
                <a:gridCol w="1749516">
                  <a:extLst>
                    <a:ext uri="{9D8B030D-6E8A-4147-A177-3AD203B41FA5}">
                      <a16:colId xmlns:a16="http://schemas.microsoft.com/office/drawing/2014/main" val="1387164833"/>
                    </a:ext>
                  </a:extLst>
                </a:gridCol>
                <a:gridCol w="836023">
                  <a:extLst>
                    <a:ext uri="{9D8B030D-6E8A-4147-A177-3AD203B41FA5}">
                      <a16:colId xmlns:a16="http://schemas.microsoft.com/office/drawing/2014/main" val="3731659786"/>
                    </a:ext>
                  </a:extLst>
                </a:gridCol>
                <a:gridCol w="1689830">
                  <a:extLst>
                    <a:ext uri="{9D8B030D-6E8A-4147-A177-3AD203B41FA5}">
                      <a16:colId xmlns:a16="http://schemas.microsoft.com/office/drawing/2014/main" val="3426391746"/>
                    </a:ext>
                  </a:extLst>
                </a:gridCol>
                <a:gridCol w="1057685">
                  <a:extLst>
                    <a:ext uri="{9D8B030D-6E8A-4147-A177-3AD203B41FA5}">
                      <a16:colId xmlns:a16="http://schemas.microsoft.com/office/drawing/2014/main" val="3645696860"/>
                    </a:ext>
                  </a:extLst>
                </a:gridCol>
                <a:gridCol w="767340">
                  <a:extLst>
                    <a:ext uri="{9D8B030D-6E8A-4147-A177-3AD203B41FA5}">
                      <a16:colId xmlns:a16="http://schemas.microsoft.com/office/drawing/2014/main" val="175746664"/>
                    </a:ext>
                  </a:extLst>
                </a:gridCol>
              </a:tblGrid>
              <a:tr h="271280">
                <a:tc>
                  <a:txBody>
                    <a:bodyPr/>
                    <a:lstStyle/>
                    <a:p>
                      <a:pPr algn="ctr"/>
                      <a:r>
                        <a:rPr lang="fr-FR" sz="1100" b="1" spc="80" baseline="0" dirty="0">
                          <a:solidFill>
                            <a:schemeClr val="bg1"/>
                          </a:solidFill>
                          <a:latin typeface="Abadi" panose="020B0604020104020204" pitchFamily="34" charset="0"/>
                          <a:cs typeface="Arial" panose="020B0604020202020204" pitchFamily="34" charset="0"/>
                        </a:rPr>
                        <a:t>ÉLÉMENTS</a:t>
                      </a:r>
                      <a:endParaRPr lang="x-none" sz="1100" b="1" spc="80" baseline="0" dirty="0">
                        <a:solidFill>
                          <a:schemeClr val="bg1"/>
                        </a:solidFill>
                        <a:latin typeface="Abadi" panose="020B0604020104020204" pitchFamily="34" charset="0"/>
                        <a:cs typeface="Arial" panose="020B0604020202020204" pitchFamily="34" charset="0"/>
                      </a:endParaRPr>
                    </a:p>
                  </a:txBody>
                  <a:tcPr>
                    <a:lnR w="12700" cap="flat" cmpd="sng" algn="ctr">
                      <a:solidFill>
                        <a:schemeClr val="bg1"/>
                      </a:solidFill>
                      <a:prstDash val="solid"/>
                      <a:round/>
                      <a:headEnd type="none" w="med" len="med"/>
                      <a:tailEnd type="none" w="med" len="med"/>
                    </a:lnR>
                    <a:solidFill>
                      <a:srgbClr val="00B0F0"/>
                    </a:solidFill>
                  </a:tcPr>
                </a:tc>
                <a:tc>
                  <a:txBody>
                    <a:bodyPr/>
                    <a:lstStyle/>
                    <a:p>
                      <a:pPr algn="ctr"/>
                      <a:r>
                        <a:rPr lang="fr-FR" sz="1100" b="1" spc="80" baseline="0" dirty="0">
                          <a:solidFill>
                            <a:schemeClr val="bg1"/>
                          </a:solidFill>
                          <a:latin typeface="Abadi" panose="020B0604020104020204" pitchFamily="34" charset="0"/>
                          <a:cs typeface="Arial" panose="020B0604020202020204" pitchFamily="34" charset="0"/>
                        </a:rPr>
                        <a:t>COFRAC</a:t>
                      </a:r>
                      <a:endParaRPr lang="x-none" sz="1100" b="1" spc="80" baseline="0" dirty="0">
                        <a:solidFill>
                          <a:schemeClr val="bg1"/>
                        </a:solidFill>
                        <a:latin typeface="Abadi" panose="020B0604020104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r>
                        <a:rPr lang="fr-FR" sz="1100" b="1" spc="80" baseline="0" dirty="0">
                          <a:solidFill>
                            <a:schemeClr val="bg1"/>
                          </a:solidFill>
                          <a:latin typeface="Abadi" panose="020B0604020104020204" pitchFamily="34" charset="0"/>
                          <a:cs typeface="Arial" panose="020B0604020202020204" pitchFamily="34" charset="0"/>
                        </a:rPr>
                        <a:t>MÉTHODE</a:t>
                      </a:r>
                      <a:endParaRPr lang="x-none" sz="1100" b="1" spc="80" baseline="0" dirty="0">
                        <a:solidFill>
                          <a:schemeClr val="bg1"/>
                        </a:solidFill>
                        <a:latin typeface="Abadi" panose="020B0604020104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r>
                        <a:rPr lang="fr-FR" sz="1100" b="1" spc="80" baseline="0" dirty="0">
                          <a:solidFill>
                            <a:schemeClr val="bg1"/>
                          </a:solidFill>
                          <a:latin typeface="Abadi" panose="020B0604020104020204" pitchFamily="34" charset="0"/>
                          <a:cs typeface="Arial" panose="020B0604020202020204" pitchFamily="34" charset="0"/>
                        </a:rPr>
                        <a:t>LQ</a:t>
                      </a:r>
                      <a:endParaRPr lang="x-none" sz="1100" b="1" spc="80" baseline="0" dirty="0">
                        <a:solidFill>
                          <a:schemeClr val="bg1"/>
                        </a:solidFill>
                        <a:latin typeface="Abadi" panose="020B0604020104020204" pitchFamily="34" charset="0"/>
                        <a:cs typeface="Arial" panose="020B0604020202020204" pitchFamily="34" charset="0"/>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algn="ctr"/>
                      <a:r>
                        <a:rPr lang="fr-FR" sz="1100" b="1" spc="80" baseline="0" dirty="0">
                          <a:solidFill>
                            <a:schemeClr val="bg1"/>
                          </a:solidFill>
                          <a:latin typeface="Abadi" panose="020B0604020104020204" pitchFamily="34" charset="0"/>
                          <a:cs typeface="Arial" panose="020B0604020202020204" pitchFamily="34" charset="0"/>
                        </a:rPr>
                        <a:t>DÉLAI *</a:t>
                      </a:r>
                      <a:endParaRPr lang="x-none" sz="1100" b="1" spc="80" baseline="0" dirty="0">
                        <a:solidFill>
                          <a:schemeClr val="bg1"/>
                        </a:solidFill>
                        <a:latin typeface="Abadi" panose="020B0604020104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B0F0"/>
                    </a:solidFill>
                  </a:tcPr>
                </a:tc>
                <a:extLst>
                  <a:ext uri="{0D108BD9-81ED-4DB2-BD59-A6C34878D82A}">
                    <a16:rowId xmlns:a16="http://schemas.microsoft.com/office/drawing/2014/main" val="2547152299"/>
                  </a:ext>
                </a:extLst>
              </a:tr>
              <a:tr h="434473">
                <a:tc>
                  <a:txBody>
                    <a:bodyPr/>
                    <a:lstStyle/>
                    <a:p>
                      <a:r>
                        <a:rPr lang="fr-FR" sz="1000" b="0" kern="1200" dirty="0">
                          <a:solidFill>
                            <a:schemeClr val="tx1"/>
                          </a:solidFill>
                          <a:latin typeface="Abadi" panose="020B0604020104020204" pitchFamily="34" charset="0"/>
                          <a:ea typeface="+mn-ea"/>
                          <a:cs typeface="Arial" panose="020B0604020202020204" pitchFamily="34" charset="0"/>
                        </a:rPr>
                        <a:t>Glyphosate et acide </a:t>
                      </a:r>
                      <a:r>
                        <a:rPr lang="fr-FR" sz="1000" b="0" kern="1200" dirty="0" err="1">
                          <a:solidFill>
                            <a:schemeClr val="tx1"/>
                          </a:solidFill>
                          <a:latin typeface="Abadi" panose="020B0604020104020204" pitchFamily="34" charset="0"/>
                          <a:ea typeface="+mn-ea"/>
                          <a:cs typeface="Arial" panose="020B0604020202020204" pitchFamily="34" charset="0"/>
                        </a:rPr>
                        <a:t>aminométhylphosphorique</a:t>
                      </a:r>
                      <a:r>
                        <a:rPr lang="fr-FR" sz="1000" b="0" kern="1200" dirty="0">
                          <a:solidFill>
                            <a:schemeClr val="tx1"/>
                          </a:solidFill>
                          <a:latin typeface="Abadi" panose="020B0604020104020204" pitchFamily="34" charset="0"/>
                          <a:ea typeface="+mn-ea"/>
                          <a:cs typeface="Arial" panose="020B0604020202020204" pitchFamily="34" charset="0"/>
                        </a:rPr>
                        <a:t> (AMPA)</a:t>
                      </a:r>
                      <a:endParaRPr lang="x-none" sz="1000" b="0" kern="1200" dirty="0">
                        <a:solidFill>
                          <a:schemeClr val="tx1"/>
                        </a:solidFill>
                        <a:latin typeface="Abadi" panose="020B06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D5F4FF"/>
                    </a:solidFill>
                  </a:tcPr>
                </a:tc>
                <a:tc>
                  <a:txBody>
                    <a:bodyPr/>
                    <a:lstStyle/>
                    <a:p>
                      <a:pPr marL="198120" marR="196215" algn="ctr">
                        <a:lnSpc>
                          <a:spcPts val="1125"/>
                        </a:lnSpc>
                        <a:spcBef>
                          <a:spcPts val="45"/>
                        </a:spcBef>
                        <a:spcAft>
                          <a:spcPts val="0"/>
                        </a:spcAft>
                      </a:pPr>
                      <a:r>
                        <a:rPr lang="fr-FR" sz="1000" dirty="0">
                          <a:effectLst/>
                          <a:latin typeface="Abadi Extra Light" panose="020B0204020104020204" pitchFamily="34" charset="0"/>
                          <a:ea typeface="Arial MT"/>
                          <a:cs typeface="Arial MT"/>
                        </a:rPr>
                        <a:t>MOC3387</a:t>
                      </a:r>
                      <a:endParaRPr lang="x-none" sz="1000" dirty="0">
                        <a:effectLst/>
                        <a:latin typeface="Abadi Extra Light" panose="020B0204020104020204" pitchFamily="34" charset="0"/>
                        <a:ea typeface="Arial MT"/>
                        <a:cs typeface="Arial MT"/>
                      </a:endParaRPr>
                    </a:p>
                  </a:txBody>
                  <a:tcPr anchor="ctr">
                    <a:lnT w="12700" cap="flat" cmpd="sng" algn="ctr">
                      <a:solidFill>
                        <a:schemeClr val="bg1"/>
                      </a:solidFill>
                      <a:prstDash val="solid"/>
                      <a:round/>
                      <a:headEnd type="none" w="med" len="med"/>
                      <a:tailEnd type="none" w="med" len="med"/>
                    </a:lnT>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0,03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3322601355"/>
                  </a:ext>
                </a:extLst>
              </a:tr>
              <a:tr h="263787">
                <a:tc>
                  <a:txBody>
                    <a:bodyPr/>
                    <a:lstStyle/>
                    <a:p>
                      <a:r>
                        <a:rPr lang="fr-FR" sz="1000" b="0" dirty="0">
                          <a:solidFill>
                            <a:schemeClr val="tx1"/>
                          </a:solidFill>
                          <a:latin typeface="Abadi" panose="020B0604020104020204" pitchFamily="34" charset="0"/>
                          <a:cs typeface="Arial" panose="020B0604020202020204" pitchFamily="34" charset="0"/>
                        </a:rPr>
                        <a:t>Substances per- et </a:t>
                      </a:r>
                      <a:r>
                        <a:rPr lang="fr-FR" sz="1000" b="0" dirty="0" err="1">
                          <a:solidFill>
                            <a:schemeClr val="tx1"/>
                          </a:solidFill>
                          <a:latin typeface="Abadi" panose="020B0604020104020204" pitchFamily="34" charset="0"/>
                          <a:cs typeface="Arial" panose="020B0604020202020204" pitchFamily="34" charset="0"/>
                        </a:rPr>
                        <a:t>polyfluoroalkylées</a:t>
                      </a:r>
                      <a:r>
                        <a:rPr lang="fr-FR" sz="1000" b="0" dirty="0">
                          <a:solidFill>
                            <a:schemeClr val="tx1"/>
                          </a:solidFill>
                          <a:latin typeface="Abadi" panose="020B0604020104020204" pitchFamily="34" charset="0"/>
                          <a:cs typeface="Arial" panose="020B0604020202020204" pitchFamily="34" charset="0"/>
                        </a:rPr>
                        <a:t> (PFAS)</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algn="ctr">
                        <a:lnSpc>
                          <a:spcPts val="1125"/>
                        </a:lnSpc>
                        <a:spcBef>
                          <a:spcPts val="45"/>
                        </a:spcBef>
                        <a:spcAft>
                          <a:spcPts val="0"/>
                        </a:spcAft>
                      </a:pPr>
                      <a:r>
                        <a:rPr lang="fr-FR" sz="1000" dirty="0">
                          <a:latin typeface="Abadi Extra Light" panose="020B0204020104020204" pitchFamily="34" charset="0"/>
                        </a:rPr>
                        <a:t>MOC3695</a:t>
                      </a:r>
                      <a:endParaRPr lang="x-none" sz="1000" dirty="0">
                        <a:effectLst/>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pt-BR" sz="1000" dirty="0">
                          <a:latin typeface="Abadi Extra Light" panose="020B0204020104020204" pitchFamily="34" charset="0"/>
                        </a:rPr>
                        <a:t>0,1-0,02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3617784813"/>
                  </a:ext>
                </a:extLst>
              </a:tr>
              <a:tr h="263787">
                <a:tc>
                  <a:txBody>
                    <a:bodyPr/>
                    <a:lstStyle/>
                    <a:p>
                      <a:r>
                        <a:rPr lang="fr-FR" sz="1000" b="0" dirty="0">
                          <a:solidFill>
                            <a:schemeClr val="tx1"/>
                          </a:solidFill>
                          <a:latin typeface="Abadi" panose="020B0604020104020204" pitchFamily="34" charset="0"/>
                          <a:cs typeface="Arial" panose="020B0604020202020204" pitchFamily="34" charset="0"/>
                        </a:rPr>
                        <a:t>Acrylamide</a:t>
                      </a:r>
                      <a:endParaRPr lang="x-none" sz="1000" b="0" dirty="0">
                        <a:solidFill>
                          <a:schemeClr val="tx1"/>
                        </a:solidFill>
                        <a:latin typeface="Abadi" panose="020B0604020104020204" pitchFamily="34" charset="0"/>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198120" marR="196215" algn="ctr">
                        <a:lnSpc>
                          <a:spcPts val="1125"/>
                        </a:lnSpc>
                        <a:spcBef>
                          <a:spcPts val="45"/>
                        </a:spcBef>
                        <a:spcAft>
                          <a:spcPts val="0"/>
                        </a:spcAft>
                      </a:pPr>
                      <a:r>
                        <a:rPr lang="fr-FR" sz="1000" dirty="0">
                          <a:latin typeface="Abadi Extra Light" panose="020B0204020104020204" pitchFamily="34" charset="0"/>
                        </a:rPr>
                        <a:t>MOC3375</a:t>
                      </a:r>
                      <a:endParaRPr lang="x-none" sz="1000" dirty="0">
                        <a:effectLst/>
                        <a:latin typeface="Abadi Extra Light" panose="020B0204020104020204" pitchFamily="34" charset="0"/>
                        <a:ea typeface="Arial MT"/>
                        <a:cs typeface="Arial MT"/>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00" dirty="0">
                          <a:latin typeface="Abadi Extra Light" panose="020B0204020104020204" pitchFamily="34" charset="0"/>
                        </a:rPr>
                        <a:t>0,03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4020870494"/>
                  </a:ext>
                </a:extLst>
              </a:tr>
              <a:tr h="263787">
                <a:tc>
                  <a:txBody>
                    <a:bodyPr/>
                    <a:lstStyle/>
                    <a:p>
                      <a:r>
                        <a:rPr lang="fr-FR" sz="1000" b="0" dirty="0">
                          <a:solidFill>
                            <a:schemeClr val="tx1"/>
                          </a:solidFill>
                          <a:latin typeface="Abadi" panose="020B0604020104020204" pitchFamily="34" charset="0"/>
                          <a:cs typeface="Arial" panose="020B0604020202020204" pitchFamily="34" charset="0"/>
                        </a:rPr>
                        <a:t>Organohalogénés absorbables (AO</a:t>
                      </a:r>
                      <a:r>
                        <a:rPr lang="fr-FR" sz="1000" b="0" baseline="-25000" dirty="0">
                          <a:solidFill>
                            <a:schemeClr val="tx1"/>
                          </a:solidFill>
                          <a:latin typeface="Abadi" panose="020B0604020104020204" pitchFamily="34" charset="0"/>
                          <a:cs typeface="Arial" panose="020B0604020202020204" pitchFamily="34" charset="0"/>
                        </a:rPr>
                        <a:t>X</a:t>
                      </a:r>
                      <a:r>
                        <a:rPr lang="fr-FR" sz="1000" b="0" baseline="0" dirty="0">
                          <a:solidFill>
                            <a:schemeClr val="tx1"/>
                          </a:solidFill>
                          <a:latin typeface="Abadi" panose="020B0604020104020204" pitchFamily="34" charset="0"/>
                          <a:cs typeface="Arial" panose="020B0604020202020204" pitchFamily="34" charset="0"/>
                        </a:rPr>
                        <a:t>)</a:t>
                      </a:r>
                      <a:r>
                        <a:rPr lang="fr-FR" sz="1000" b="0" dirty="0">
                          <a:solidFill>
                            <a:schemeClr val="tx1"/>
                          </a:solidFill>
                          <a:latin typeface="Abadi" panose="020B0604020104020204" pitchFamily="34" charset="0"/>
                          <a:cs typeface="Arial" panose="020B0604020202020204" pitchFamily="34" charset="0"/>
                        </a:rPr>
                        <a:t> (eaux usées)</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algn="ctr">
                        <a:lnSpc>
                          <a:spcPts val="1125"/>
                        </a:lnSpc>
                        <a:spcBef>
                          <a:spcPts val="45"/>
                        </a:spcBef>
                        <a:spcAft>
                          <a:spcPts val="0"/>
                        </a:spcAft>
                      </a:pPr>
                      <a:r>
                        <a:rPr lang="fr-FR" sz="1000" dirty="0">
                          <a:latin typeface="Abadi Extra Light" panose="020B0204020104020204" pitchFamily="34" charset="0"/>
                        </a:rPr>
                        <a:t>NF EN ISO 9562</a:t>
                      </a:r>
                      <a:endParaRPr lang="x-none" sz="1000" dirty="0">
                        <a:effectLst/>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00" dirty="0">
                          <a:latin typeface="Abadi Extra Light" panose="020B0204020104020204" pitchFamily="34" charset="0"/>
                        </a:rPr>
                        <a:t>0.01 mg Cl/L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3431681333"/>
                  </a:ext>
                </a:extLst>
              </a:tr>
              <a:tr h="434473">
                <a:tc>
                  <a:txBody>
                    <a:bodyPr/>
                    <a:lstStyle/>
                    <a:p>
                      <a:r>
                        <a:rPr lang="fr-FR" sz="1000" b="0" dirty="0">
                          <a:solidFill>
                            <a:schemeClr val="tx1"/>
                          </a:solidFill>
                          <a:latin typeface="Abadi" panose="020B0604020104020204" pitchFamily="34" charset="0"/>
                          <a:cs typeface="Arial" panose="020B0604020202020204" pitchFamily="34" charset="0"/>
                        </a:rPr>
                        <a:t>Composés organiques volatils (COV), </a:t>
                      </a:r>
                      <a:r>
                        <a:rPr lang="fr-FR" sz="1000" b="0" dirty="0" err="1">
                          <a:solidFill>
                            <a:schemeClr val="tx1"/>
                          </a:solidFill>
                          <a:latin typeface="Abadi" panose="020B0604020104020204" pitchFamily="34" charset="0"/>
                          <a:cs typeface="Arial" panose="020B0604020202020204" pitchFamily="34" charset="0"/>
                        </a:rPr>
                        <a:t>trihalométhanes</a:t>
                      </a:r>
                      <a:r>
                        <a:rPr lang="fr-FR" sz="1000" b="0" dirty="0">
                          <a:solidFill>
                            <a:schemeClr val="tx1"/>
                          </a:solidFill>
                          <a:latin typeface="Abadi" panose="020B0604020104020204" pitchFamily="34" charset="0"/>
                          <a:cs typeface="Arial" panose="020B0604020202020204" pitchFamily="34" charset="0"/>
                        </a:rPr>
                        <a:t> (THM) et Benzène - Toluène - Ethylbenzène - Xylènes (BTEX)</a:t>
                      </a:r>
                      <a:endParaRPr lang="x-none" sz="1000" b="0" dirty="0">
                        <a:solidFill>
                          <a:schemeClr val="tx1"/>
                        </a:solidFill>
                        <a:latin typeface="Abadi" panose="020B0604020104020204" pitchFamily="34" charset="0"/>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198120" marR="196215" algn="ctr">
                        <a:lnSpc>
                          <a:spcPts val="1125"/>
                        </a:lnSpc>
                        <a:spcBef>
                          <a:spcPts val="45"/>
                        </a:spcBef>
                        <a:spcAft>
                          <a:spcPts val="0"/>
                        </a:spcAft>
                      </a:pPr>
                      <a:r>
                        <a:rPr lang="fr-FR" sz="1000" dirty="0">
                          <a:latin typeface="Abadi Extra Light" panose="020B0204020104020204" pitchFamily="34" charset="0"/>
                        </a:rPr>
                        <a:t>MOC3381 </a:t>
                      </a:r>
                      <a:endParaRPr lang="x-none" sz="1000" dirty="0">
                        <a:effectLst/>
                        <a:latin typeface="Abadi Extra Light" panose="020B0204020104020204" pitchFamily="34" charset="0"/>
                        <a:ea typeface="Arial MT"/>
                        <a:cs typeface="Arial MT"/>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00" dirty="0">
                          <a:latin typeface="Abadi Extra Light" panose="020B0204020104020204" pitchFamily="34" charset="0"/>
                        </a:rPr>
                        <a:t>0,05-0,2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1186816145"/>
                  </a:ext>
                </a:extLst>
              </a:tr>
              <a:tr h="298402">
                <a:tc>
                  <a:txBody>
                    <a:bodyPr/>
                    <a:lstStyle/>
                    <a:p>
                      <a:r>
                        <a:rPr lang="fr-FR" sz="1000" b="0" dirty="0">
                          <a:solidFill>
                            <a:schemeClr val="tx1"/>
                          </a:solidFill>
                          <a:latin typeface="Abadi" panose="020B0604020104020204" pitchFamily="34" charset="0"/>
                          <a:cs typeface="Arial" panose="020B0604020202020204" pitchFamily="34" charset="0"/>
                        </a:rPr>
                        <a:t>6 Hydrocarbures aromatiques polycycliques (HAP)</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MOC3379</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00" dirty="0">
                          <a:latin typeface="Abadi Extra Light" panose="020B0204020104020204" pitchFamily="34" charset="0"/>
                        </a:rPr>
                        <a:t>1-2 </a:t>
                      </a:r>
                      <a:r>
                        <a:rPr lang="fr-FR" sz="1000" dirty="0" err="1">
                          <a:latin typeface="Abadi Extra Light" panose="020B0204020104020204" pitchFamily="34" charset="0"/>
                        </a:rPr>
                        <a:t>ng</a:t>
                      </a:r>
                      <a:r>
                        <a:rPr lang="fr-FR" sz="1000" dirty="0">
                          <a:latin typeface="Abadi Extra Light" panose="020B0204020104020204" pitchFamily="34" charset="0"/>
                        </a:rPr>
                        <a:t>/L </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467272344"/>
                  </a:ext>
                </a:extLst>
              </a:tr>
              <a:tr h="441922">
                <a:tc>
                  <a:txBody>
                    <a:bodyPr/>
                    <a:lstStyle/>
                    <a:p>
                      <a:pPr algn="l" fontAlgn="ctr"/>
                      <a:r>
                        <a:rPr lang="fr-FR" sz="1000" b="0" i="0" u="none" strike="noStrike" dirty="0">
                          <a:effectLst/>
                          <a:latin typeface="Abadi" panose="020B0604020104020204" pitchFamily="34" charset="0"/>
                        </a:rPr>
                        <a:t>  Hydrocarbures</a:t>
                      </a:r>
                    </a:p>
                    <a:p>
                      <a:pPr algn="l" fontAlgn="ctr"/>
                      <a:r>
                        <a:rPr lang="fr-FR" sz="1000" b="0" i="0" u="none" strike="noStrike" dirty="0">
                          <a:effectLst/>
                          <a:latin typeface="Abadi" panose="020B0604020104020204" pitchFamily="34" charset="0"/>
                        </a:rPr>
                        <a:t>  aromatiques volatils (HAV)</a:t>
                      </a:r>
                    </a:p>
                  </a:txBody>
                  <a:tcPr marL="9525" marR="9525" marT="9525" marB="0"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solidFill>
                      <a:srgbClr val="D5F4FF"/>
                    </a:solid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NF T 90-124</a:t>
                      </a:r>
                      <a:endParaRPr lang="x-none" sz="1000" dirty="0">
                        <a:latin typeface="Abadi Extra Light" panose="020B0204020104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3884642331"/>
                  </a:ext>
                </a:extLst>
              </a:tr>
              <a:tr h="298402">
                <a:tc>
                  <a:txBody>
                    <a:bodyPr/>
                    <a:lstStyle/>
                    <a:p>
                      <a:r>
                        <a:rPr lang="fr-FR" sz="1000" b="0" dirty="0">
                          <a:solidFill>
                            <a:schemeClr val="tx1"/>
                          </a:solidFill>
                          <a:latin typeface="Abadi" panose="020B0604020104020204" pitchFamily="34" charset="0"/>
                          <a:cs typeface="Arial" panose="020B0604020202020204" pitchFamily="34" charset="0"/>
                        </a:rPr>
                        <a:t>Polychlorobiphényles (PCB)</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algn="ctr">
                        <a:lnSpc>
                          <a:spcPts val="1125"/>
                        </a:lnSpc>
                        <a:spcBef>
                          <a:spcPts val="45"/>
                        </a:spcBef>
                        <a:spcAft>
                          <a:spcPts val="0"/>
                        </a:spcAft>
                      </a:pPr>
                      <a:r>
                        <a:rPr lang="fr-FR" sz="1000" dirty="0">
                          <a:latin typeface="Abadi Extra Light" panose="020B0204020104020204" pitchFamily="34" charset="0"/>
                        </a:rPr>
                        <a:t>MOC3379 </a:t>
                      </a:r>
                      <a:endParaRPr lang="x-none" sz="1000" dirty="0">
                        <a:effectLst/>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0,01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3591766914"/>
                  </a:ext>
                </a:extLst>
              </a:tr>
              <a:tr h="396464">
                <a:tc>
                  <a:txBody>
                    <a:bodyPr/>
                    <a:lstStyle/>
                    <a:p>
                      <a:r>
                        <a:rPr lang="fr-FR" sz="1000" b="0" dirty="0">
                          <a:solidFill>
                            <a:schemeClr val="tx1"/>
                          </a:solidFill>
                          <a:latin typeface="Abadi" panose="020B0604020104020204" pitchFamily="34" charset="0"/>
                          <a:cs typeface="Arial" panose="020B0604020202020204" pitchFamily="34" charset="0"/>
                        </a:rPr>
                        <a:t>Polluants organiques persistants (POP)</a:t>
                      </a:r>
                      <a:endParaRPr lang="x-none" sz="1000" b="0" dirty="0">
                        <a:solidFill>
                          <a:schemeClr val="tx1"/>
                        </a:solidFill>
                        <a:latin typeface="Abadi" panose="020B0604020104020204" pitchFamily="34" charset="0"/>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MOC3324, MOC3357  </a:t>
                      </a:r>
                    </a:p>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MOC3378, MOC3379</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00" dirty="0">
                          <a:latin typeface="Abadi Extra Light" panose="020B0204020104020204" pitchFamily="34" charset="0"/>
                        </a:rPr>
                        <a:t>0,01-0,1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2626999445"/>
                  </a:ext>
                </a:extLst>
              </a:tr>
              <a:tr h="298402">
                <a:tc>
                  <a:txBody>
                    <a:bodyPr/>
                    <a:lstStyle/>
                    <a:p>
                      <a:r>
                        <a:rPr lang="fr-FR" sz="1000" b="0" dirty="0">
                          <a:solidFill>
                            <a:schemeClr val="tx1"/>
                          </a:solidFill>
                          <a:latin typeface="Abadi" panose="020B0604020104020204" pitchFamily="34" charset="0"/>
                          <a:cs typeface="Arial" panose="020B0604020202020204" pitchFamily="34" charset="0"/>
                        </a:rPr>
                        <a:t>Chlorates</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NF EN ISO 10304-4</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1277511695"/>
                  </a:ext>
                </a:extLst>
              </a:tr>
              <a:tr h="298402">
                <a:tc>
                  <a:txBody>
                    <a:bodyPr/>
                    <a:lstStyle/>
                    <a:p>
                      <a:r>
                        <a:rPr lang="fr-FR" sz="1000" b="0" dirty="0">
                          <a:solidFill>
                            <a:schemeClr val="tx1"/>
                          </a:solidFill>
                          <a:latin typeface="Abadi" panose="020B0604020104020204" pitchFamily="34" charset="0"/>
                          <a:cs typeface="Arial" panose="020B0604020202020204" pitchFamily="34" charset="0"/>
                        </a:rPr>
                        <a:t>Cyanures totaux</a:t>
                      </a:r>
                      <a:endParaRPr lang="x-none" sz="1000" b="0" dirty="0">
                        <a:solidFill>
                          <a:schemeClr val="tx1"/>
                        </a:solidFill>
                        <a:latin typeface="Abadi" panose="020B0604020104020204" pitchFamily="34" charset="0"/>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NF EN ISO 14403-2</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5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1854360611"/>
                  </a:ext>
                </a:extLst>
              </a:tr>
              <a:tr h="298402">
                <a:tc>
                  <a:txBody>
                    <a:bodyPr/>
                    <a:lstStyle/>
                    <a:p>
                      <a:r>
                        <a:rPr lang="fr-FR" sz="1000" b="0" dirty="0">
                          <a:solidFill>
                            <a:schemeClr val="tx1"/>
                          </a:solidFill>
                          <a:latin typeface="Abadi" panose="020B0604020104020204" pitchFamily="34" charset="0"/>
                          <a:cs typeface="Arial" panose="020B0604020202020204" pitchFamily="34" charset="0"/>
                        </a:rPr>
                        <a:t>Indice phénol</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rPr>
                        <a:t>NF EN ISO 14402</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5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1033486773"/>
                  </a:ext>
                </a:extLst>
              </a:tr>
              <a:tr h="448278">
                <a:tc>
                  <a:txBody>
                    <a:bodyPr/>
                    <a:lstStyle/>
                    <a:p>
                      <a:r>
                        <a:rPr lang="fr-FR" sz="1000" b="0" dirty="0">
                          <a:solidFill>
                            <a:schemeClr val="tx1"/>
                          </a:solidFill>
                          <a:latin typeface="Abadi" panose="020B0604020104020204" pitchFamily="34" charset="0"/>
                          <a:cs typeface="Arial" panose="020B0604020202020204" pitchFamily="34" charset="0"/>
                        </a:rPr>
                        <a:t>Radioactivité (alpha, béta et tritium)</a:t>
                      </a:r>
                      <a:endParaRPr lang="x-none" sz="1000" b="0" dirty="0">
                        <a:solidFill>
                          <a:schemeClr val="tx1"/>
                        </a:solidFill>
                        <a:latin typeface="Abadi" panose="020B0604020104020204" pitchFamily="34" charset="0"/>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NF EN ISO 9698</a:t>
                      </a:r>
                    </a:p>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 NF EN ISO 11704</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00" dirty="0">
                          <a:latin typeface="Abadi Extra Light" panose="020B0204020104020204" pitchFamily="34" charset="0"/>
                        </a:rPr>
                        <a:t>6.0-8.0 Bq/L 0,040 Bq/L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1945844585"/>
                  </a:ext>
                </a:extLst>
              </a:tr>
              <a:tr h="247650">
                <a:tc>
                  <a:txBody>
                    <a:bodyPr/>
                    <a:lstStyle/>
                    <a:p>
                      <a:r>
                        <a:rPr lang="fr-FR" sz="1000" b="0" dirty="0">
                          <a:solidFill>
                            <a:schemeClr val="tx1"/>
                          </a:solidFill>
                          <a:latin typeface="Abadi" panose="020B0604020104020204" pitchFamily="34" charset="0"/>
                          <a:cs typeface="Arial" panose="020B0604020202020204" pitchFamily="34" charset="0"/>
                        </a:rPr>
                        <a:t>Potassium 40</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NF EN ISO 14911</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000" dirty="0">
                          <a:latin typeface="Abadi Extra Light" panose="020B0204020104020204" pitchFamily="34" charset="0"/>
                        </a:rPr>
                        <a:t>0,016 Bq/L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2801785398"/>
                  </a:ext>
                </a:extLst>
              </a:tr>
              <a:tr h="330248">
                <a:tc>
                  <a:txBody>
                    <a:bodyPr/>
                    <a:lstStyle/>
                    <a:p>
                      <a:r>
                        <a:rPr lang="fr-FR" sz="1000" b="0" dirty="0">
                          <a:solidFill>
                            <a:schemeClr val="tx1"/>
                          </a:solidFill>
                          <a:latin typeface="Abadi" panose="020B0604020104020204" pitchFamily="34" charset="0"/>
                          <a:cs typeface="Arial" panose="020B0604020202020204" pitchFamily="34" charset="0"/>
                        </a:rPr>
                        <a:t>Détergents anioniques</a:t>
                      </a:r>
                      <a:endParaRPr lang="x-none" sz="1000" b="0" dirty="0">
                        <a:solidFill>
                          <a:schemeClr val="tx1"/>
                        </a:solidFill>
                        <a:latin typeface="Abadi" panose="020B0604020104020204" pitchFamily="34" charset="0"/>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lang="fr-FR" sz="1000" dirty="0">
                          <a:latin typeface="Abadi Extra Light" panose="020B0204020104020204" pitchFamily="34" charset="0"/>
                        </a:rPr>
                        <a:t>NF EN 903</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D5F4FF"/>
                    </a:solidFill>
                  </a:tcPr>
                </a:tc>
                <a:extLst>
                  <a:ext uri="{0D108BD9-81ED-4DB2-BD59-A6C34878D82A}">
                    <a16:rowId xmlns:a16="http://schemas.microsoft.com/office/drawing/2014/main" val="1482147955"/>
                  </a:ext>
                </a:extLst>
              </a:tr>
              <a:tr h="279352">
                <a:tc>
                  <a:txBody>
                    <a:bodyPr/>
                    <a:lstStyle/>
                    <a:p>
                      <a:r>
                        <a:rPr lang="fr-FR" sz="1000" b="0" dirty="0">
                          <a:solidFill>
                            <a:schemeClr val="tx1"/>
                          </a:solidFill>
                          <a:latin typeface="Abadi" panose="020B0604020104020204" pitchFamily="34" charset="0"/>
                          <a:cs typeface="Arial" panose="020B0604020202020204" pitchFamily="34" charset="0"/>
                        </a:rPr>
                        <a:t>Acide </a:t>
                      </a:r>
                      <a:r>
                        <a:rPr lang="fr-FR" sz="1000" b="0" dirty="0" err="1">
                          <a:solidFill>
                            <a:schemeClr val="tx1"/>
                          </a:solidFill>
                          <a:latin typeface="Abadi" panose="020B0604020104020204" pitchFamily="34" charset="0"/>
                          <a:cs typeface="Arial" panose="020B0604020202020204" pitchFamily="34" charset="0"/>
                        </a:rPr>
                        <a:t>trifluoroacétique</a:t>
                      </a:r>
                      <a:r>
                        <a:rPr lang="fr-FR" sz="1000" b="0" dirty="0">
                          <a:solidFill>
                            <a:schemeClr val="tx1"/>
                          </a:solidFill>
                          <a:latin typeface="Abadi" panose="020B0604020104020204" pitchFamily="34" charset="0"/>
                          <a:cs typeface="Arial" panose="020B0604020202020204" pitchFamily="34" charset="0"/>
                        </a:rPr>
                        <a:t> (TFA)</a:t>
                      </a:r>
                      <a:endParaRPr lang="x-none" sz="10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198120" marR="196215" lvl="0" indent="0" algn="ctr" defTabSz="755934" rtl="0" eaLnBrk="1" fontAlgn="auto" latinLnBrk="0" hangingPunct="1">
                        <a:lnSpc>
                          <a:spcPts val="1125"/>
                        </a:lnSpc>
                        <a:spcBef>
                          <a:spcPts val="45"/>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rPr>
                        <a:t>LC-MS/MS</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Arial MT"/>
                        <a:cs typeface="Arial MT"/>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10 µg/L</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30 j</a:t>
                      </a:r>
                      <a:endParaRPr kumimoji="0" lang="x-none" sz="1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extLst>
                  <a:ext uri="{0D108BD9-81ED-4DB2-BD59-A6C34878D82A}">
                    <a16:rowId xmlns:a16="http://schemas.microsoft.com/office/drawing/2014/main" val="1068498759"/>
                  </a:ext>
                </a:extLst>
              </a:tr>
            </a:tbl>
          </a:graphicData>
        </a:graphic>
      </p:graphicFrame>
      <p:sp>
        <p:nvSpPr>
          <p:cNvPr id="4" name="ZoneTexte 3">
            <a:extLst>
              <a:ext uri="{FF2B5EF4-FFF2-40B4-BE49-F238E27FC236}">
                <a16:creationId xmlns:a16="http://schemas.microsoft.com/office/drawing/2014/main" id="{BC5C3A52-B2E8-3949-6508-F85CB0F399BA}"/>
              </a:ext>
            </a:extLst>
          </p:cNvPr>
          <p:cNvSpPr txBox="1"/>
          <p:nvPr/>
        </p:nvSpPr>
        <p:spPr>
          <a:xfrm>
            <a:off x="540367" y="1949605"/>
            <a:ext cx="6174854" cy="323165"/>
          </a:xfrm>
          <a:prstGeom prst="rect">
            <a:avLst/>
          </a:prstGeom>
          <a:noFill/>
        </p:spPr>
        <p:txBody>
          <a:bodyPr wrap="square" rtlCol="0">
            <a:spAutoFit/>
          </a:bodyPr>
          <a:lstStyle/>
          <a:p>
            <a:r>
              <a:rPr lang="fr-FR" sz="1500" b="1" spc="80" dirty="0">
                <a:solidFill>
                  <a:srgbClr val="00B0F0"/>
                </a:solidFill>
                <a:highlight>
                  <a:srgbClr val="D5F4FF"/>
                </a:highlight>
                <a:latin typeface="Abadi" panose="020B0604020104020204" pitchFamily="34" charset="0"/>
                <a:cs typeface="Arial" panose="020B0604020202020204" pitchFamily="34" charset="0"/>
              </a:rPr>
              <a:t>LABORATOIRE PHYTOCONTROL – EAUX PROPRES ET RÉSIDUAIRES</a:t>
            </a:r>
            <a:endParaRPr lang="x-none" sz="1500" b="1" spc="80" dirty="0">
              <a:solidFill>
                <a:srgbClr val="00B0F0"/>
              </a:solidFill>
              <a:highlight>
                <a:srgbClr val="D5F4FF"/>
              </a:highlight>
              <a:latin typeface="Abadi" panose="020B0604020104020204" pitchFamily="34" charset="0"/>
              <a:cs typeface="Arial" panose="020B0604020202020204" pitchFamily="34" charset="0"/>
            </a:endParaRPr>
          </a:p>
        </p:txBody>
      </p:sp>
      <p:pic>
        <p:nvPicPr>
          <p:cNvPr id="2" name="Image 1">
            <a:hlinkClick r:id="rId3" action="ppaction://hlinksldjump"/>
            <a:extLst>
              <a:ext uri="{FF2B5EF4-FFF2-40B4-BE49-F238E27FC236}">
                <a16:creationId xmlns:a16="http://schemas.microsoft.com/office/drawing/2014/main" id="{E356BF34-889D-68D7-A917-05DD0FEAB60C}"/>
              </a:ext>
            </a:extLst>
          </p:cNvPr>
          <p:cNvPicPr>
            <a:picLocks noChangeAspect="1"/>
          </p:cNvPicPr>
          <p:nvPr/>
        </p:nvPicPr>
        <p:blipFill>
          <a:blip r:embed="rId4"/>
          <a:stretch>
            <a:fillRect/>
          </a:stretch>
        </p:blipFill>
        <p:spPr>
          <a:xfrm>
            <a:off x="6910796" y="8572421"/>
            <a:ext cx="445047" cy="1877731"/>
          </a:xfrm>
          <a:prstGeom prst="rect">
            <a:avLst/>
          </a:prstGeom>
        </p:spPr>
      </p:pic>
      <p:sp>
        <p:nvSpPr>
          <p:cNvPr id="5" name="ZoneTexte 4">
            <a:extLst>
              <a:ext uri="{FF2B5EF4-FFF2-40B4-BE49-F238E27FC236}">
                <a16:creationId xmlns:a16="http://schemas.microsoft.com/office/drawing/2014/main" id="{821835E9-D54E-DF71-BA83-B0435DEA5375}"/>
              </a:ext>
            </a:extLst>
          </p:cNvPr>
          <p:cNvSpPr txBox="1"/>
          <p:nvPr/>
        </p:nvSpPr>
        <p:spPr>
          <a:xfrm>
            <a:off x="657092" y="9614945"/>
            <a:ext cx="2122697" cy="246221"/>
          </a:xfrm>
          <a:prstGeom prst="rect">
            <a:avLst/>
          </a:prstGeom>
          <a:noFill/>
        </p:spPr>
        <p:txBody>
          <a:bodyPr wrap="none" rtlCol="0">
            <a:spAutoFit/>
          </a:bodyPr>
          <a:lstStyle/>
          <a:p>
            <a:r>
              <a:rPr lang="fr-FR" sz="1000" dirty="0"/>
              <a:t>* Délai de restitution après réception</a:t>
            </a:r>
          </a:p>
        </p:txBody>
      </p:sp>
    </p:spTree>
    <p:extLst>
      <p:ext uri="{BB962C8B-B14F-4D97-AF65-F5344CB8AC3E}">
        <p14:creationId xmlns:p14="http://schemas.microsoft.com/office/powerpoint/2010/main" val="1148821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E8B029-B396-8FC2-B54B-53A99B2FDDE7}"/>
              </a:ext>
            </a:extLst>
          </p:cNvPr>
          <p:cNvSpPr/>
          <p:nvPr/>
        </p:nvSpPr>
        <p:spPr>
          <a:xfrm>
            <a:off x="1776582" y="1056857"/>
            <a:ext cx="5783093" cy="59045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Ellipse 14">
            <a:extLst>
              <a:ext uri="{FF2B5EF4-FFF2-40B4-BE49-F238E27FC236}">
                <a16:creationId xmlns:a16="http://schemas.microsoft.com/office/drawing/2014/main" id="{36091D13-F4CA-6A47-883C-2583A4B66EDE}"/>
              </a:ext>
            </a:extLst>
          </p:cNvPr>
          <p:cNvSpPr/>
          <p:nvPr/>
        </p:nvSpPr>
        <p:spPr>
          <a:xfrm>
            <a:off x="1119587" y="540504"/>
            <a:ext cx="1620000" cy="1620000"/>
          </a:xfrm>
          <a:prstGeom prst="ellipse">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 name="Image 1" descr="Une image contenant bouteille, vase, intérieur&#10;&#10;Description générée automatiquement">
            <a:extLst>
              <a:ext uri="{FF2B5EF4-FFF2-40B4-BE49-F238E27FC236}">
                <a16:creationId xmlns:a16="http://schemas.microsoft.com/office/drawing/2014/main" id="{46F2CB11-25E7-31D0-DB35-1B8CE3DE0207}"/>
              </a:ext>
            </a:extLst>
          </p:cNvPr>
          <p:cNvPicPr>
            <a:picLocks/>
          </p:cNvPicPr>
          <p:nvPr/>
        </p:nvPicPr>
        <p:blipFill rotWithShape="1">
          <a:blip r:embed="rId2"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b="5054"/>
          <a:stretch/>
        </p:blipFill>
        <p:spPr>
          <a:xfrm>
            <a:off x="1119587" y="668197"/>
            <a:ext cx="1693623" cy="1338154"/>
          </a:xfrm>
          <a:prstGeom prst="ellipse">
            <a:avLst/>
          </a:prstGeom>
          <a:ln w="38100">
            <a:noFill/>
          </a:ln>
        </p:spPr>
      </p:pic>
      <p:sp>
        <p:nvSpPr>
          <p:cNvPr id="34" name="ZoneTexte 33">
            <a:extLst>
              <a:ext uri="{FF2B5EF4-FFF2-40B4-BE49-F238E27FC236}">
                <a16:creationId xmlns:a16="http://schemas.microsoft.com/office/drawing/2014/main" id="{9767EC95-584E-0664-C51C-CF8476C15384}"/>
              </a:ext>
            </a:extLst>
          </p:cNvPr>
          <p:cNvSpPr txBox="1"/>
          <p:nvPr/>
        </p:nvSpPr>
        <p:spPr>
          <a:xfrm>
            <a:off x="2697785" y="1183916"/>
            <a:ext cx="4861890" cy="369332"/>
          </a:xfrm>
          <a:prstGeom prst="rect">
            <a:avLst/>
          </a:prstGeom>
          <a:noFill/>
        </p:spPr>
        <p:txBody>
          <a:bodyPr wrap="square">
            <a:spAutoFit/>
          </a:bodyPr>
          <a:lstStyle/>
          <a:p>
            <a:pPr algn="ctr"/>
            <a:r>
              <a:rPr lang="en-US" b="1" spc="80" dirty="0">
                <a:solidFill>
                  <a:schemeClr val="bg1"/>
                </a:solidFill>
                <a:latin typeface="Abadi" panose="020B0604020104020204" pitchFamily="34" charset="0"/>
                <a:cs typeface="Arial" panose="020B0604020202020204" pitchFamily="34" charset="0"/>
              </a:rPr>
              <a:t>PRESTATIONS ANNEXES</a:t>
            </a:r>
            <a:endParaRPr lang="x-none" b="1" spc="80" dirty="0">
              <a:solidFill>
                <a:schemeClr val="bg1"/>
              </a:solidFill>
              <a:latin typeface="Abadi" panose="020B0604020104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223057CC-45C8-EFA5-D4B0-5D509930F253}"/>
              </a:ext>
            </a:extLst>
          </p:cNvPr>
          <p:cNvGrpSpPr/>
          <p:nvPr/>
        </p:nvGrpSpPr>
        <p:grpSpPr>
          <a:xfrm>
            <a:off x="0" y="-23953"/>
            <a:ext cx="576000" cy="4740266"/>
            <a:chOff x="0" y="0"/>
            <a:chExt cx="576000" cy="4740266"/>
          </a:xfrm>
        </p:grpSpPr>
        <p:sp>
          <p:nvSpPr>
            <p:cNvPr id="4" name="Rectangle 3">
              <a:extLst>
                <a:ext uri="{FF2B5EF4-FFF2-40B4-BE49-F238E27FC236}">
                  <a16:creationId xmlns:a16="http://schemas.microsoft.com/office/drawing/2014/main" id="{2F9584C1-B926-39C4-8FF6-24A8926FE351}"/>
                </a:ext>
              </a:extLst>
            </p:cNvPr>
            <p:cNvSpPr/>
            <p:nvPr/>
          </p:nvSpPr>
          <p:spPr>
            <a:xfrm>
              <a:off x="0" y="420266"/>
              <a:ext cx="576000" cy="4320000"/>
            </a:xfrm>
            <a:prstGeom prst="rect">
              <a:avLst/>
            </a:prstGeom>
            <a:solidFill>
              <a:srgbClr val="D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Rectangle 4">
              <a:extLst>
                <a:ext uri="{FF2B5EF4-FFF2-40B4-BE49-F238E27FC236}">
                  <a16:creationId xmlns:a16="http://schemas.microsoft.com/office/drawing/2014/main" id="{237AEE14-0668-EE0A-CFB4-619E2E148676}"/>
                </a:ext>
              </a:extLst>
            </p:cNvPr>
            <p:cNvSpPr/>
            <p:nvPr/>
          </p:nvSpPr>
          <p:spPr>
            <a:xfrm>
              <a:off x="0" y="0"/>
              <a:ext cx="576000" cy="432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ZoneTexte 5">
              <a:extLst>
                <a:ext uri="{FF2B5EF4-FFF2-40B4-BE49-F238E27FC236}">
                  <a16:creationId xmlns:a16="http://schemas.microsoft.com/office/drawing/2014/main" id="{D8FCD58F-E75D-C0FD-5994-3CA991BD5A1A}"/>
                </a:ext>
              </a:extLst>
            </p:cNvPr>
            <p:cNvSpPr txBox="1"/>
            <p:nvPr/>
          </p:nvSpPr>
          <p:spPr>
            <a:xfrm>
              <a:off x="29382" y="4391633"/>
              <a:ext cx="517236" cy="276999"/>
            </a:xfrm>
            <a:prstGeom prst="rect">
              <a:avLst/>
            </a:prstGeom>
            <a:noFill/>
          </p:spPr>
          <p:txBody>
            <a:bodyPr wrap="square" rtlCol="0">
              <a:spAutoFit/>
            </a:bodyPr>
            <a:lstStyle/>
            <a:p>
              <a:pPr algn="ctr"/>
              <a:r>
                <a:rPr lang="fr-FR" sz="1200" b="1" dirty="0">
                  <a:solidFill>
                    <a:srgbClr val="00B0F0"/>
                  </a:solidFill>
                  <a:latin typeface="Abadi" panose="020B0604020104020204" pitchFamily="34" charset="0"/>
                  <a:cs typeface="Arial" panose="020B0604020202020204" pitchFamily="34" charset="0"/>
                </a:rPr>
                <a:t>21</a:t>
              </a:r>
              <a:endParaRPr lang="x-none" sz="1200" b="1" dirty="0">
                <a:solidFill>
                  <a:srgbClr val="00B0F0"/>
                </a:solidFill>
                <a:latin typeface="Abadi" panose="020B0604020104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3887656-30EA-2131-AE93-034F446AF1C9}"/>
                </a:ext>
              </a:extLst>
            </p:cNvPr>
            <p:cNvSpPr txBox="1"/>
            <p:nvPr/>
          </p:nvSpPr>
          <p:spPr>
            <a:xfrm>
              <a:off x="42178" y="23953"/>
              <a:ext cx="492443" cy="4296047"/>
            </a:xfrm>
            <a:prstGeom prst="rect">
              <a:avLst/>
            </a:prstGeom>
            <a:noFill/>
          </p:spPr>
          <p:txBody>
            <a:bodyPr vert="vert270" wrap="square" rtlCol="0">
              <a:spAutoFit/>
            </a:bodyPr>
            <a:lstStyle/>
            <a:p>
              <a:pPr algn="ctr"/>
              <a:r>
                <a:rPr lang="fr-FR" sz="2000" b="1" spc="200" dirty="0">
                  <a:solidFill>
                    <a:schemeClr val="bg1"/>
                  </a:solidFill>
                  <a:latin typeface="Abadi" panose="020B0604020104020204" pitchFamily="34" charset="0"/>
                  <a:cs typeface="Arial" panose="020B0604020202020204" pitchFamily="34" charset="0"/>
                </a:rPr>
                <a:t>SOUS-TRAITANCE</a:t>
              </a:r>
              <a:endParaRPr lang="x-none" sz="2000" b="1" spc="200" dirty="0">
                <a:solidFill>
                  <a:schemeClr val="bg1"/>
                </a:solidFill>
                <a:latin typeface="Abadi" panose="020B0604020104020204" pitchFamily="34" charset="0"/>
                <a:cs typeface="Arial" panose="020B0604020202020204" pitchFamily="34" charset="0"/>
              </a:endParaRPr>
            </a:p>
          </p:txBody>
        </p:sp>
      </p:grpSp>
      <p:sp>
        <p:nvSpPr>
          <p:cNvPr id="10" name="ZoneTexte 9">
            <a:extLst>
              <a:ext uri="{FF2B5EF4-FFF2-40B4-BE49-F238E27FC236}">
                <a16:creationId xmlns:a16="http://schemas.microsoft.com/office/drawing/2014/main" id="{AC73DECD-D46F-11BA-F210-C74E181D89D2}"/>
              </a:ext>
            </a:extLst>
          </p:cNvPr>
          <p:cNvSpPr txBox="1"/>
          <p:nvPr/>
        </p:nvSpPr>
        <p:spPr>
          <a:xfrm>
            <a:off x="1030571" y="2738142"/>
            <a:ext cx="365366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00B0F0"/>
                </a:solidFill>
                <a:effectLst/>
                <a:highlight>
                  <a:srgbClr val="D5F4FF"/>
                </a:highlight>
                <a:uLnTx/>
                <a:uFillTx/>
                <a:latin typeface="Abadi" panose="020B0604020104020204" pitchFamily="34" charset="0"/>
                <a:cs typeface="Arial" panose="020B0604020202020204" pitchFamily="34" charset="0"/>
              </a:rPr>
              <a:t>SOUS-TRAITANCE LABEO</a:t>
            </a:r>
            <a:endParaRPr kumimoji="0" lang="x-none" sz="1500" b="1" i="0" u="none" strike="noStrike" kern="1200" cap="none" spc="0" normalizeH="0" baseline="0" noProof="0" dirty="0">
              <a:ln>
                <a:noFill/>
              </a:ln>
              <a:solidFill>
                <a:srgbClr val="00B0F0"/>
              </a:solidFill>
              <a:effectLst/>
              <a:highlight>
                <a:srgbClr val="D5F4FF"/>
              </a:highlight>
              <a:uLnTx/>
              <a:uFillTx/>
              <a:latin typeface="Abadi" panose="020B0604020104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8442B440-77A0-44FE-5B12-457331E2755A}"/>
              </a:ext>
            </a:extLst>
          </p:cNvPr>
          <p:cNvSpPr txBox="1"/>
          <p:nvPr/>
        </p:nvSpPr>
        <p:spPr>
          <a:xfrm>
            <a:off x="1077920" y="3173380"/>
            <a:ext cx="5402393" cy="83099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rPr>
              <a:t>Cette sous-traitance concerne uniquement certains paramètres</a:t>
            </a:r>
            <a:r>
              <a:rPr lang="fr-FR" sz="1200" dirty="0">
                <a:solidFill>
                  <a:prstClr val="black"/>
                </a:solidFill>
                <a:latin typeface="Abadi Extra Light" panose="020B0204020104020204" pitchFamily="34" charset="0"/>
              </a:rPr>
              <a:t> demandés</a:t>
            </a: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rPr>
              <a:t> sur matrice saline et saumâtre.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rPr>
              <a:t>Le client sera facturé en fonction du devis transmis par le sous-traitant. </a:t>
            </a:r>
          </a:p>
        </p:txBody>
      </p:sp>
      <p:sp>
        <p:nvSpPr>
          <p:cNvPr id="14" name="ZoneTexte 13">
            <a:extLst>
              <a:ext uri="{FF2B5EF4-FFF2-40B4-BE49-F238E27FC236}">
                <a16:creationId xmlns:a16="http://schemas.microsoft.com/office/drawing/2014/main" id="{6E10A04D-160D-EAAF-E736-5368C2577FD6}"/>
              </a:ext>
            </a:extLst>
          </p:cNvPr>
          <p:cNvSpPr txBox="1"/>
          <p:nvPr/>
        </p:nvSpPr>
        <p:spPr>
          <a:xfrm>
            <a:off x="1031362" y="4343313"/>
            <a:ext cx="365366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00B0F0"/>
                </a:solidFill>
                <a:effectLst/>
                <a:highlight>
                  <a:srgbClr val="D5F4FF"/>
                </a:highlight>
                <a:uLnTx/>
                <a:uFillTx/>
                <a:latin typeface="Abadi" panose="020B0604020104020204" pitchFamily="34" charset="0"/>
                <a:cs typeface="Arial" panose="020B0604020202020204" pitchFamily="34" charset="0"/>
              </a:rPr>
              <a:t>SOUS-TRAITANCE EUROFINS</a:t>
            </a:r>
            <a:endParaRPr kumimoji="0" lang="x-none" sz="1500" b="1" i="0" u="none" strike="noStrike" kern="1200" cap="none" spc="0" normalizeH="0" baseline="0" noProof="0" dirty="0">
              <a:ln>
                <a:noFill/>
              </a:ln>
              <a:solidFill>
                <a:srgbClr val="00B0F0"/>
              </a:solidFill>
              <a:effectLst/>
              <a:highlight>
                <a:srgbClr val="D5F4FF"/>
              </a:highlight>
              <a:uLnTx/>
              <a:uFillTx/>
              <a:latin typeface="Abadi" panose="020B0604020104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30439215-6300-F155-A6CE-5872D5DFB4D1}"/>
              </a:ext>
            </a:extLst>
          </p:cNvPr>
          <p:cNvSpPr txBox="1"/>
          <p:nvPr/>
        </p:nvSpPr>
        <p:spPr>
          <a:xfrm>
            <a:off x="1077920" y="4799331"/>
            <a:ext cx="5402393" cy="86177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rPr>
              <a:t>Pour toute demande spécifique pour laquelle les laboratoires précédents ne peuvent répondre.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rPr>
              <a:t>Le client sera facturé en fonction du devis transmis par le sous-traitant. </a:t>
            </a:r>
          </a:p>
        </p:txBody>
      </p:sp>
      <p:pic>
        <p:nvPicPr>
          <p:cNvPr id="13" name="Graphique 12" descr="Laboratoire de chimie">
            <a:extLst>
              <a:ext uri="{FF2B5EF4-FFF2-40B4-BE49-F238E27FC236}">
                <a16:creationId xmlns:a16="http://schemas.microsoft.com/office/drawing/2014/main" id="{5E7CBEF0-DAEB-874E-D878-9BCF280907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2228" y="6425282"/>
            <a:ext cx="8089037" cy="8089037"/>
          </a:xfrm>
          <a:prstGeom prst="rect">
            <a:avLst/>
          </a:prstGeom>
        </p:spPr>
      </p:pic>
      <p:pic>
        <p:nvPicPr>
          <p:cNvPr id="21" name="Image 20">
            <a:hlinkClick r:id="rId5" action="ppaction://hlinksldjump"/>
            <a:extLst>
              <a:ext uri="{FF2B5EF4-FFF2-40B4-BE49-F238E27FC236}">
                <a16:creationId xmlns:a16="http://schemas.microsoft.com/office/drawing/2014/main" id="{18DAEE1B-36BF-6342-9B43-19DF82833E91}"/>
              </a:ext>
            </a:extLst>
          </p:cNvPr>
          <p:cNvPicPr>
            <a:picLocks noChangeAspect="1"/>
          </p:cNvPicPr>
          <p:nvPr/>
        </p:nvPicPr>
        <p:blipFill>
          <a:blip r:embed="rId6"/>
          <a:stretch>
            <a:fillRect/>
          </a:stretch>
        </p:blipFill>
        <p:spPr>
          <a:xfrm>
            <a:off x="230596" y="8572421"/>
            <a:ext cx="445047" cy="1877731"/>
          </a:xfrm>
          <a:prstGeom prst="rect">
            <a:avLst/>
          </a:prstGeom>
        </p:spPr>
      </p:pic>
    </p:spTree>
    <p:extLst>
      <p:ext uri="{BB962C8B-B14F-4D97-AF65-F5344CB8AC3E}">
        <p14:creationId xmlns:p14="http://schemas.microsoft.com/office/powerpoint/2010/main" val="457949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E8B029-B396-8FC2-B54B-53A99B2FDDE7}"/>
              </a:ext>
            </a:extLst>
          </p:cNvPr>
          <p:cNvSpPr/>
          <p:nvPr/>
        </p:nvSpPr>
        <p:spPr>
          <a:xfrm>
            <a:off x="2498897" y="1074109"/>
            <a:ext cx="5060778"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31531" y="579947"/>
                </a:lnTo>
                <a:cubicBezTo>
                  <a:pt x="84083" y="38663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8B4A7134-F05F-4E9A-CC5E-056EEA910829}"/>
              </a:ext>
            </a:extLst>
          </p:cNvPr>
          <p:cNvSpPr txBox="1"/>
          <p:nvPr/>
        </p:nvSpPr>
        <p:spPr>
          <a:xfrm>
            <a:off x="2569895" y="1200060"/>
            <a:ext cx="506077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nvGrpSpPr>
          <p:cNvPr id="12" name="Groupe 11">
            <a:extLst>
              <a:ext uri="{FF2B5EF4-FFF2-40B4-BE49-F238E27FC236}">
                <a16:creationId xmlns:a16="http://schemas.microsoft.com/office/drawing/2014/main" id="{FAFF674A-F9A4-1252-B950-364C8438F79C}"/>
              </a:ext>
            </a:extLst>
          </p:cNvPr>
          <p:cNvGrpSpPr/>
          <p:nvPr/>
        </p:nvGrpSpPr>
        <p:grpSpPr>
          <a:xfrm>
            <a:off x="-7974" y="0"/>
            <a:ext cx="576000" cy="4740266"/>
            <a:chOff x="0" y="0"/>
            <a:chExt cx="576000" cy="4740266"/>
          </a:xfrm>
        </p:grpSpPr>
        <p:sp>
          <p:nvSpPr>
            <p:cNvPr id="13" name="Rectangle 12">
              <a:extLst>
                <a:ext uri="{FF2B5EF4-FFF2-40B4-BE49-F238E27FC236}">
                  <a16:creationId xmlns:a16="http://schemas.microsoft.com/office/drawing/2014/main" id="{9B05B79C-EA34-F668-406D-FC227A5CD459}"/>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64FB748-357D-5A4A-1945-EBF13B1CF4A1}"/>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2CB8245D-6952-C548-D058-D875B3B3CB72}"/>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22</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BE2786E0-65C0-517D-5BAD-4DAF87CE702A}"/>
                </a:ext>
              </a:extLst>
            </p:cNvPr>
            <p:cNvSpPr txBox="1"/>
            <p:nvPr/>
          </p:nvSpPr>
          <p:spPr>
            <a:xfrm>
              <a:off x="4217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9" name="Ellipse 18">
            <a:extLst>
              <a:ext uri="{FF2B5EF4-FFF2-40B4-BE49-F238E27FC236}">
                <a16:creationId xmlns:a16="http://schemas.microsoft.com/office/drawing/2014/main" id="{6652D16F-4839-49A7-9940-88E63DB527A5}"/>
              </a:ext>
            </a:extLst>
          </p:cNvPr>
          <p:cNvSpPr/>
          <p:nvPr/>
        </p:nvSpPr>
        <p:spPr>
          <a:xfrm>
            <a:off x="763148" y="566382"/>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36C632A7-496E-AA5D-D9DE-5FE6D8F44B6D}"/>
              </a:ext>
            </a:extLst>
          </p:cNvPr>
          <p:cNvGrpSpPr/>
          <p:nvPr/>
        </p:nvGrpSpPr>
        <p:grpSpPr>
          <a:xfrm>
            <a:off x="1188856" y="4196992"/>
            <a:ext cx="5772556" cy="1068969"/>
            <a:chOff x="3779837" y="4429889"/>
            <a:chExt cx="6106504" cy="1068969"/>
          </a:xfrm>
        </p:grpSpPr>
        <p:sp>
          <p:nvSpPr>
            <p:cNvPr id="3" name="Rectangle 2">
              <a:extLst>
                <a:ext uri="{FF2B5EF4-FFF2-40B4-BE49-F238E27FC236}">
                  <a16:creationId xmlns:a16="http://schemas.microsoft.com/office/drawing/2014/main" id="{102236A6-0930-5BE7-0BCA-66035C00CA98}"/>
                </a:ext>
              </a:extLst>
            </p:cNvPr>
            <p:cNvSpPr/>
            <p:nvPr/>
          </p:nvSpPr>
          <p:spPr>
            <a:xfrm>
              <a:off x="3779837" y="4429889"/>
              <a:ext cx="6106504" cy="106896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C7F840F-09E7-D21D-D569-0F86706CFDD0}"/>
                </a:ext>
              </a:extLst>
            </p:cNvPr>
            <p:cNvSpPr txBox="1"/>
            <p:nvPr/>
          </p:nvSpPr>
          <p:spPr>
            <a:xfrm>
              <a:off x="4266243" y="4529924"/>
              <a:ext cx="5450280" cy="84901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Spores de anaérobies micro-organismes sulfito-réductrices (100ml) / Bactéries coliformes (100ml) / Entérocoques intestinaux (100ml) / Escherichia coli (100ml) / Pseudomonas aeruginosa (100ml) / Chlore libre / Chlore total / pH</a:t>
              </a:r>
            </a:p>
          </p:txBody>
        </p:sp>
        <p:sp>
          <p:nvSpPr>
            <p:cNvPr id="5" name="Rectangle 4">
              <a:extLst>
                <a:ext uri="{FF2B5EF4-FFF2-40B4-BE49-F238E27FC236}">
                  <a16:creationId xmlns:a16="http://schemas.microsoft.com/office/drawing/2014/main" id="{ADC3DBB1-59D8-71E7-6697-657E0E72F9B7}"/>
                </a:ext>
              </a:extLst>
            </p:cNvPr>
            <p:cNvSpPr/>
            <p:nvPr/>
          </p:nvSpPr>
          <p:spPr>
            <a:xfrm>
              <a:off x="3783894" y="4429889"/>
              <a:ext cx="294943" cy="106896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RACC</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11" name="ZoneTexte 10">
            <a:extLst>
              <a:ext uri="{FF2B5EF4-FFF2-40B4-BE49-F238E27FC236}">
                <a16:creationId xmlns:a16="http://schemas.microsoft.com/office/drawing/2014/main" id="{20C64254-BABB-F5A3-50DB-A376E7124A86}"/>
              </a:ext>
            </a:extLst>
          </p:cNvPr>
          <p:cNvSpPr txBox="1"/>
          <p:nvPr/>
        </p:nvSpPr>
        <p:spPr>
          <a:xfrm>
            <a:off x="1171567" y="2453225"/>
            <a:ext cx="17274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BACTÉRIOLOGIE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grpSp>
        <p:nvGrpSpPr>
          <p:cNvPr id="18" name="Groupe 17">
            <a:extLst>
              <a:ext uri="{FF2B5EF4-FFF2-40B4-BE49-F238E27FC236}">
                <a16:creationId xmlns:a16="http://schemas.microsoft.com/office/drawing/2014/main" id="{A3E7048B-73F9-961E-F32E-6F67297771FB}"/>
              </a:ext>
            </a:extLst>
          </p:cNvPr>
          <p:cNvGrpSpPr/>
          <p:nvPr/>
        </p:nvGrpSpPr>
        <p:grpSpPr>
          <a:xfrm>
            <a:off x="1188855" y="5427407"/>
            <a:ext cx="5772557" cy="818299"/>
            <a:chOff x="3779836" y="6313174"/>
            <a:chExt cx="6106503" cy="818299"/>
          </a:xfrm>
        </p:grpSpPr>
        <p:sp>
          <p:nvSpPr>
            <p:cNvPr id="20" name="Rectangle 19">
              <a:extLst>
                <a:ext uri="{FF2B5EF4-FFF2-40B4-BE49-F238E27FC236}">
                  <a16:creationId xmlns:a16="http://schemas.microsoft.com/office/drawing/2014/main" id="{1D810028-9451-BBEB-88E6-7A2F32779171}"/>
                </a:ext>
              </a:extLst>
            </p:cNvPr>
            <p:cNvSpPr/>
            <p:nvPr/>
          </p:nvSpPr>
          <p:spPr>
            <a:xfrm>
              <a:off x="3779836" y="6313175"/>
              <a:ext cx="6106503" cy="818298"/>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F76DD28F-C43E-0301-4EA0-1F03984AE19D}"/>
                </a:ext>
              </a:extLst>
            </p:cNvPr>
            <p:cNvSpPr txBox="1"/>
            <p:nvPr/>
          </p:nvSpPr>
          <p:spPr>
            <a:xfrm>
              <a:off x="4266242" y="6401226"/>
              <a:ext cx="5450280" cy="65665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Spores de micro-organismes anaérobies sulfito-réductrices (50ml) / Bactéries coliformes (100ml) / Entérocoques intestinaux (100ml) / Escherichia coli (100ml)</a:t>
              </a:r>
            </a:p>
          </p:txBody>
        </p:sp>
        <p:sp>
          <p:nvSpPr>
            <p:cNvPr id="23" name="Rectangle 22">
              <a:extLst>
                <a:ext uri="{FF2B5EF4-FFF2-40B4-BE49-F238E27FC236}">
                  <a16:creationId xmlns:a16="http://schemas.microsoft.com/office/drawing/2014/main" id="{98F8C853-362D-6CFA-A36E-5A806C10BE69}"/>
                </a:ext>
              </a:extLst>
            </p:cNvPr>
            <p:cNvSpPr/>
            <p:nvPr/>
          </p:nvSpPr>
          <p:spPr>
            <a:xfrm>
              <a:off x="3779836" y="6313174"/>
              <a:ext cx="294943" cy="81829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ANFLA</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24" name="Groupe 23">
            <a:extLst>
              <a:ext uri="{FF2B5EF4-FFF2-40B4-BE49-F238E27FC236}">
                <a16:creationId xmlns:a16="http://schemas.microsoft.com/office/drawing/2014/main" id="{B88702E1-DBF8-41FC-EC34-822157532F39}"/>
              </a:ext>
            </a:extLst>
          </p:cNvPr>
          <p:cNvGrpSpPr/>
          <p:nvPr/>
        </p:nvGrpSpPr>
        <p:grpSpPr>
          <a:xfrm>
            <a:off x="1161045" y="8268735"/>
            <a:ext cx="5771773" cy="997798"/>
            <a:chOff x="3779835" y="8346831"/>
            <a:chExt cx="3779840" cy="1251622"/>
          </a:xfrm>
        </p:grpSpPr>
        <p:sp>
          <p:nvSpPr>
            <p:cNvPr id="25" name="Rectangle 24">
              <a:extLst>
                <a:ext uri="{FF2B5EF4-FFF2-40B4-BE49-F238E27FC236}">
                  <a16:creationId xmlns:a16="http://schemas.microsoft.com/office/drawing/2014/main" id="{E8A9D9A9-3530-9E93-A964-CFCDE2040865}"/>
                </a:ext>
              </a:extLst>
            </p:cNvPr>
            <p:cNvSpPr/>
            <p:nvPr/>
          </p:nvSpPr>
          <p:spPr>
            <a:xfrm>
              <a:off x="3779836" y="8346831"/>
              <a:ext cx="3779839" cy="125162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888E8FE5-2D91-A0C7-352F-96257D07084C}"/>
                </a:ext>
              </a:extLst>
            </p:cNvPr>
            <p:cNvSpPr txBox="1"/>
            <p:nvPr/>
          </p:nvSpPr>
          <p:spPr>
            <a:xfrm>
              <a:off x="4080914" y="8429200"/>
              <a:ext cx="3373647" cy="1064991"/>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Micro-organismes revivifiables à 36°C/ Spores de micro-organismes anaérobies sulfito-réductrices (100ml) / Bactéries coliformes (100ml)/ Entérocoques intestinaux (100ml) / Escherichia coli (100ml) / Pseudomonas aeruginosa (100 ml) / Recherche de Legionella spp. et Legionella pneumophila</a:t>
              </a:r>
            </a:p>
          </p:txBody>
        </p:sp>
        <p:sp>
          <p:nvSpPr>
            <p:cNvPr id="27" name="Rectangle 26">
              <a:extLst>
                <a:ext uri="{FF2B5EF4-FFF2-40B4-BE49-F238E27FC236}">
                  <a16:creationId xmlns:a16="http://schemas.microsoft.com/office/drawing/2014/main" id="{5A14C9E6-B6F0-A0BA-85BA-A7780512F06D}"/>
                </a:ext>
              </a:extLst>
            </p:cNvPr>
            <p:cNvSpPr/>
            <p:nvPr/>
          </p:nvSpPr>
          <p:spPr>
            <a:xfrm>
              <a:off x="3779835" y="8346831"/>
              <a:ext cx="182566" cy="1251622"/>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B3(S)</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28" name="Groupe 27">
            <a:extLst>
              <a:ext uri="{FF2B5EF4-FFF2-40B4-BE49-F238E27FC236}">
                <a16:creationId xmlns:a16="http://schemas.microsoft.com/office/drawing/2014/main" id="{5F46A4C4-8CAE-CF68-5913-8ACBD4EC6E83}"/>
              </a:ext>
            </a:extLst>
          </p:cNvPr>
          <p:cNvGrpSpPr/>
          <p:nvPr/>
        </p:nvGrpSpPr>
        <p:grpSpPr>
          <a:xfrm>
            <a:off x="1188856" y="6454799"/>
            <a:ext cx="5772557" cy="457564"/>
            <a:chOff x="-1085" y="7017562"/>
            <a:chExt cx="6106501" cy="457564"/>
          </a:xfrm>
        </p:grpSpPr>
        <p:sp>
          <p:nvSpPr>
            <p:cNvPr id="29" name="Rectangle 28">
              <a:extLst>
                <a:ext uri="{FF2B5EF4-FFF2-40B4-BE49-F238E27FC236}">
                  <a16:creationId xmlns:a16="http://schemas.microsoft.com/office/drawing/2014/main" id="{460C1D7F-1B8A-DAB1-9D11-F0E87CAEF1A0}"/>
                </a:ext>
              </a:extLst>
            </p:cNvPr>
            <p:cNvSpPr/>
            <p:nvPr/>
          </p:nvSpPr>
          <p:spPr>
            <a:xfrm>
              <a:off x="-1085" y="7017562"/>
              <a:ext cx="6106501" cy="457564"/>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AE5AAC1B-0586-95DC-E295-6AFBEA95B10A}"/>
                </a:ext>
              </a:extLst>
            </p:cNvPr>
            <p:cNvSpPr txBox="1"/>
            <p:nvPr/>
          </p:nvSpPr>
          <p:spPr>
            <a:xfrm>
              <a:off x="485321" y="7110376"/>
              <a:ext cx="3103675" cy="278111"/>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Entérocoques intestinaux / Escherichia coli</a:t>
              </a:r>
            </a:p>
          </p:txBody>
        </p:sp>
        <p:sp>
          <p:nvSpPr>
            <p:cNvPr id="33" name="Rectangle 32">
              <a:extLst>
                <a:ext uri="{FF2B5EF4-FFF2-40B4-BE49-F238E27FC236}">
                  <a16:creationId xmlns:a16="http://schemas.microsoft.com/office/drawing/2014/main" id="{FE646ED1-BCD3-C100-2307-B84E75F5E0D6}"/>
                </a:ext>
              </a:extLst>
            </p:cNvPr>
            <p:cNvSpPr/>
            <p:nvPr/>
          </p:nvSpPr>
          <p:spPr>
            <a:xfrm>
              <a:off x="-100" y="7017812"/>
              <a:ext cx="294943" cy="457314"/>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B1</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4" name="Groupe 33">
            <a:extLst>
              <a:ext uri="{FF2B5EF4-FFF2-40B4-BE49-F238E27FC236}">
                <a16:creationId xmlns:a16="http://schemas.microsoft.com/office/drawing/2014/main" id="{879450EA-C96C-8372-5584-3F5C9A4CA018}"/>
              </a:ext>
            </a:extLst>
          </p:cNvPr>
          <p:cNvGrpSpPr/>
          <p:nvPr/>
        </p:nvGrpSpPr>
        <p:grpSpPr>
          <a:xfrm>
            <a:off x="1188856" y="7200464"/>
            <a:ext cx="5772557" cy="818303"/>
            <a:chOff x="-1919" y="8030070"/>
            <a:chExt cx="6129578" cy="818303"/>
          </a:xfrm>
        </p:grpSpPr>
        <p:sp>
          <p:nvSpPr>
            <p:cNvPr id="35" name="Rectangle 34">
              <a:extLst>
                <a:ext uri="{FF2B5EF4-FFF2-40B4-BE49-F238E27FC236}">
                  <a16:creationId xmlns:a16="http://schemas.microsoft.com/office/drawing/2014/main" id="{3F1E92BA-EC15-CA18-6968-4480880FD113}"/>
                </a:ext>
              </a:extLst>
            </p:cNvPr>
            <p:cNvSpPr/>
            <p:nvPr/>
          </p:nvSpPr>
          <p:spPr>
            <a:xfrm>
              <a:off x="-1086" y="8030075"/>
              <a:ext cx="6128745" cy="818298"/>
            </a:xfrm>
            <a:prstGeom prst="rect">
              <a:avLst/>
            </a:prstGeom>
            <a:solidFill>
              <a:srgbClr val="E9EF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717AB8C7-D7F6-01DB-3CF4-AFE9E229CBD6}"/>
                </a:ext>
              </a:extLst>
            </p:cNvPr>
            <p:cNvSpPr txBox="1"/>
            <p:nvPr/>
          </p:nvSpPr>
          <p:spPr>
            <a:xfrm>
              <a:off x="507565" y="8100846"/>
              <a:ext cx="5450280" cy="65665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aérobies revivifiables à 36°C / Spores de micro-organismes anaérobies sulfito-réductrices (100ml) / Bactéries coliformes (100ml) / Entérocoques intestinaux (100ml) / Escherichia coli (100ml)</a:t>
              </a:r>
            </a:p>
          </p:txBody>
        </p:sp>
        <p:sp>
          <p:nvSpPr>
            <p:cNvPr id="39" name="Rectangle 38">
              <a:extLst>
                <a:ext uri="{FF2B5EF4-FFF2-40B4-BE49-F238E27FC236}">
                  <a16:creationId xmlns:a16="http://schemas.microsoft.com/office/drawing/2014/main" id="{3E66E6E1-B1F5-D861-37A6-65EA5ED92C25}"/>
                </a:ext>
              </a:extLst>
            </p:cNvPr>
            <p:cNvSpPr/>
            <p:nvPr/>
          </p:nvSpPr>
          <p:spPr>
            <a:xfrm rot="10800000">
              <a:off x="-1919" y="8030070"/>
              <a:ext cx="296017" cy="81829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B3</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40" name="Groupe 39">
            <a:extLst>
              <a:ext uri="{FF2B5EF4-FFF2-40B4-BE49-F238E27FC236}">
                <a16:creationId xmlns:a16="http://schemas.microsoft.com/office/drawing/2014/main" id="{9F827AE3-7FF3-08F8-4FAA-98C62525CE62}"/>
              </a:ext>
            </a:extLst>
          </p:cNvPr>
          <p:cNvGrpSpPr/>
          <p:nvPr/>
        </p:nvGrpSpPr>
        <p:grpSpPr>
          <a:xfrm>
            <a:off x="1161047" y="9491753"/>
            <a:ext cx="5771771" cy="633678"/>
            <a:chOff x="36533" y="7611177"/>
            <a:chExt cx="6098679" cy="633678"/>
          </a:xfrm>
        </p:grpSpPr>
        <p:sp>
          <p:nvSpPr>
            <p:cNvPr id="41" name="Rectangle 40">
              <a:extLst>
                <a:ext uri="{FF2B5EF4-FFF2-40B4-BE49-F238E27FC236}">
                  <a16:creationId xmlns:a16="http://schemas.microsoft.com/office/drawing/2014/main" id="{E1E8B726-ECE9-CF02-D2BF-2DB121DF9A15}"/>
                </a:ext>
              </a:extLst>
            </p:cNvPr>
            <p:cNvSpPr/>
            <p:nvPr/>
          </p:nvSpPr>
          <p:spPr>
            <a:xfrm>
              <a:off x="36533" y="7611177"/>
              <a:ext cx="6098679" cy="633678"/>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EB49FEE1-FD77-99B9-6CAF-E256D68F29E1}"/>
                </a:ext>
              </a:extLst>
            </p:cNvPr>
            <p:cNvSpPr txBox="1"/>
            <p:nvPr/>
          </p:nvSpPr>
          <p:spPr>
            <a:xfrm>
              <a:off x="550654" y="7814847"/>
              <a:ext cx="5426118" cy="271934"/>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Recherche de Legionella spp. et Legionella pneumophila</a:t>
              </a:r>
            </a:p>
          </p:txBody>
        </p:sp>
        <p:sp>
          <p:nvSpPr>
            <p:cNvPr id="43" name="Rectangle 42">
              <a:extLst>
                <a:ext uri="{FF2B5EF4-FFF2-40B4-BE49-F238E27FC236}">
                  <a16:creationId xmlns:a16="http://schemas.microsoft.com/office/drawing/2014/main" id="{CBEC142C-CB2F-113D-60FC-39787E060E99}"/>
                </a:ext>
              </a:extLst>
            </p:cNvPr>
            <p:cNvSpPr/>
            <p:nvPr/>
          </p:nvSpPr>
          <p:spPr>
            <a:xfrm>
              <a:off x="36533" y="7611177"/>
              <a:ext cx="294943" cy="633678"/>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LEGIO</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15" name="Ellipse 14">
            <a:extLst>
              <a:ext uri="{FF2B5EF4-FFF2-40B4-BE49-F238E27FC236}">
                <a16:creationId xmlns:a16="http://schemas.microsoft.com/office/drawing/2014/main" id="{36091D13-F4CA-6A47-883C-2583A4B66EDE}"/>
              </a:ext>
            </a:extLst>
          </p:cNvPr>
          <p:cNvSpPr/>
          <p:nvPr/>
        </p:nvSpPr>
        <p:spPr>
          <a:xfrm>
            <a:off x="949895" y="566378"/>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hlinkClick r:id="rId3" action="ppaction://hlinksldjump"/>
            <a:extLst>
              <a:ext uri="{FF2B5EF4-FFF2-40B4-BE49-F238E27FC236}">
                <a16:creationId xmlns:a16="http://schemas.microsoft.com/office/drawing/2014/main" id="{674B2225-5B30-C182-5FD0-32D70B9064A5}"/>
              </a:ext>
            </a:extLst>
          </p:cNvPr>
          <p:cNvPicPr>
            <a:picLocks noChangeAspect="1"/>
          </p:cNvPicPr>
          <p:nvPr/>
        </p:nvPicPr>
        <p:blipFill>
          <a:blip r:embed="rId4"/>
          <a:stretch>
            <a:fillRect/>
          </a:stretch>
        </p:blipFill>
        <p:spPr>
          <a:xfrm>
            <a:off x="278829" y="8583469"/>
            <a:ext cx="445047" cy="1877731"/>
          </a:xfrm>
          <a:prstGeom prst="rect">
            <a:avLst/>
          </a:prstGeom>
        </p:spPr>
      </p:pic>
      <p:grpSp>
        <p:nvGrpSpPr>
          <p:cNvPr id="7" name="Groupe 6">
            <a:extLst>
              <a:ext uri="{FF2B5EF4-FFF2-40B4-BE49-F238E27FC236}">
                <a16:creationId xmlns:a16="http://schemas.microsoft.com/office/drawing/2014/main" id="{90625C38-D422-99D7-18E0-E34F62BE4923}"/>
              </a:ext>
            </a:extLst>
          </p:cNvPr>
          <p:cNvGrpSpPr/>
          <p:nvPr/>
        </p:nvGrpSpPr>
        <p:grpSpPr>
          <a:xfrm>
            <a:off x="1188856" y="2889739"/>
            <a:ext cx="5772556" cy="1075520"/>
            <a:chOff x="3779837" y="4423338"/>
            <a:chExt cx="6106504" cy="1075520"/>
          </a:xfrm>
        </p:grpSpPr>
        <p:sp>
          <p:nvSpPr>
            <p:cNvPr id="8" name="Rectangle 7">
              <a:extLst>
                <a:ext uri="{FF2B5EF4-FFF2-40B4-BE49-F238E27FC236}">
                  <a16:creationId xmlns:a16="http://schemas.microsoft.com/office/drawing/2014/main" id="{2CE9858A-3DC9-8AA6-CD0B-863A55BDDDF5}"/>
                </a:ext>
              </a:extLst>
            </p:cNvPr>
            <p:cNvSpPr/>
            <p:nvPr/>
          </p:nvSpPr>
          <p:spPr>
            <a:xfrm>
              <a:off x="3779837" y="4429889"/>
              <a:ext cx="6106504" cy="106896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2BFDA486-6D32-85AF-26CF-38C89C2EF1A9}"/>
                </a:ext>
              </a:extLst>
            </p:cNvPr>
            <p:cNvSpPr txBox="1"/>
            <p:nvPr/>
          </p:nvSpPr>
          <p:spPr>
            <a:xfrm>
              <a:off x="4186360" y="4582623"/>
              <a:ext cx="5450280" cy="84901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Spores de anaérobies micro-organismes sulfito-réductrices (100ml) / Bactéries coliformes (100ml) / Entérocoques intestinaux (100ml) / Escherichia coli (100ml) / Pseudomonas aeruginosa (100ml) </a:t>
              </a:r>
            </a:p>
          </p:txBody>
        </p:sp>
        <p:sp>
          <p:nvSpPr>
            <p:cNvPr id="30" name="Rectangle 29">
              <a:extLst>
                <a:ext uri="{FF2B5EF4-FFF2-40B4-BE49-F238E27FC236}">
                  <a16:creationId xmlns:a16="http://schemas.microsoft.com/office/drawing/2014/main" id="{E4139F1D-2727-7C0D-CAE3-E2D2A8AB1428}"/>
                </a:ext>
              </a:extLst>
            </p:cNvPr>
            <p:cNvSpPr/>
            <p:nvPr/>
          </p:nvSpPr>
          <p:spPr>
            <a:xfrm>
              <a:off x="3788048" y="4423338"/>
              <a:ext cx="294943" cy="106896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RAC-PT</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1813921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FAFF674A-F9A4-1252-B950-364C8438F79C}"/>
              </a:ext>
            </a:extLst>
          </p:cNvPr>
          <p:cNvGrpSpPr/>
          <p:nvPr/>
        </p:nvGrpSpPr>
        <p:grpSpPr>
          <a:xfrm>
            <a:off x="6988574" y="5133"/>
            <a:ext cx="576000" cy="4740266"/>
            <a:chOff x="0" y="0"/>
            <a:chExt cx="576000" cy="4740266"/>
          </a:xfrm>
        </p:grpSpPr>
        <p:sp>
          <p:nvSpPr>
            <p:cNvPr id="13" name="Rectangle 12">
              <a:extLst>
                <a:ext uri="{FF2B5EF4-FFF2-40B4-BE49-F238E27FC236}">
                  <a16:creationId xmlns:a16="http://schemas.microsoft.com/office/drawing/2014/main" id="{9B05B79C-EA34-F668-406D-FC227A5CD459}"/>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64FB748-357D-5A4A-1945-EBF13B1CF4A1}"/>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2CB8245D-6952-C548-D058-D875B3B3CB72}"/>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23</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BE2786E0-65C0-517D-5BAD-4DAF87CE702A}"/>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9" name="Ellipse 18">
            <a:extLst>
              <a:ext uri="{FF2B5EF4-FFF2-40B4-BE49-F238E27FC236}">
                <a16:creationId xmlns:a16="http://schemas.microsoft.com/office/drawing/2014/main" id="{6652D16F-4839-49A7-9940-88E63DB527A5}"/>
              </a:ext>
            </a:extLst>
          </p:cNvPr>
          <p:cNvSpPr/>
          <p:nvPr/>
        </p:nvSpPr>
        <p:spPr>
          <a:xfrm>
            <a:off x="690585" y="540504"/>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36C632A7-496E-AA5D-D9DE-5FE6D8F44B6D}"/>
              </a:ext>
            </a:extLst>
          </p:cNvPr>
          <p:cNvGrpSpPr/>
          <p:nvPr/>
        </p:nvGrpSpPr>
        <p:grpSpPr>
          <a:xfrm>
            <a:off x="500696" y="3140854"/>
            <a:ext cx="6106504" cy="1241185"/>
            <a:chOff x="3779837" y="4429889"/>
            <a:chExt cx="6106504" cy="1241185"/>
          </a:xfrm>
        </p:grpSpPr>
        <p:sp>
          <p:nvSpPr>
            <p:cNvPr id="3" name="Rectangle 2">
              <a:extLst>
                <a:ext uri="{FF2B5EF4-FFF2-40B4-BE49-F238E27FC236}">
                  <a16:creationId xmlns:a16="http://schemas.microsoft.com/office/drawing/2014/main" id="{102236A6-0930-5BE7-0BCA-66035C00CA98}"/>
                </a:ext>
              </a:extLst>
            </p:cNvPr>
            <p:cNvSpPr/>
            <p:nvPr/>
          </p:nvSpPr>
          <p:spPr>
            <a:xfrm>
              <a:off x="3779837" y="4429890"/>
              <a:ext cx="6106504" cy="1241184"/>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C7F840F-09E7-D21D-D569-0F86706CFDD0}"/>
                </a:ext>
              </a:extLst>
            </p:cNvPr>
            <p:cNvSpPr txBox="1"/>
            <p:nvPr/>
          </p:nvSpPr>
          <p:spPr>
            <a:xfrm>
              <a:off x="4285846" y="4510763"/>
              <a:ext cx="5450280" cy="104137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Analyses bactériologiques type B3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Aspect / Chlorite / Chlorures / Conductivité à 25°C / Couleur</a:t>
              </a:r>
              <a:r>
                <a:rPr lang="fr-FR" sz="1100" dirty="0">
                  <a:solidFill>
                    <a:prstClr val="black"/>
                  </a:solidFill>
                  <a:latin typeface="Abadi Extra Light" panose="020B0204020104020204" pitchFamily="34" charset="0"/>
                </a:rPr>
                <a:t> /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Odeur /Saveur / Carbone organique </a:t>
              </a:r>
              <a:r>
                <a:rPr lang="fr-FR" sz="1100" dirty="0">
                  <a:solidFill>
                    <a:prstClr val="black"/>
                  </a:solidFill>
                  <a:latin typeface="Abadi Extra Light" panose="020B0204020104020204" pitchFamily="34" charset="0"/>
                </a:rPr>
                <a:t>t</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otal</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Sulfates / Titre alcalimétrique </a:t>
              </a:r>
              <a:r>
                <a:rPr lang="fr-FR" sz="1100" dirty="0">
                  <a:solidFill>
                    <a:prstClr val="black"/>
                  </a:solidFill>
                  <a:latin typeface="Abadi Extra Light" panose="020B0204020104020204" pitchFamily="34" charset="0"/>
                </a:rPr>
                <a:t>c</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omplet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Dureté totale / Turbidité néphélométrique NFU / Nitrates (en NO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3</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Nitrites (en NO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2</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Ammonium (en NH</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4</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t>
              </a:r>
              <a:r>
                <a:rPr lang="fr-FR" sz="1100" dirty="0">
                  <a:solidFill>
                    <a:prstClr val="black"/>
                  </a:solidFill>
                  <a:latin typeface="Abadi Extra Light" panose="020B0204020104020204" pitchFamily="34" charset="0"/>
                </a:rPr>
                <a:t>E</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quilibre</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Calco-carbonique / Calcium / Magnésium / Sodium / Titre alcalimétrique / Potassium / Température de l’eau / pH</a:t>
              </a:r>
            </a:p>
          </p:txBody>
        </p:sp>
        <p:sp>
          <p:nvSpPr>
            <p:cNvPr id="5" name="Rectangle 4">
              <a:extLst>
                <a:ext uri="{FF2B5EF4-FFF2-40B4-BE49-F238E27FC236}">
                  <a16:creationId xmlns:a16="http://schemas.microsoft.com/office/drawing/2014/main" id="{ADC3DBB1-59D8-71E7-6697-657E0E72F9B7}"/>
                </a:ext>
              </a:extLst>
            </p:cNvPr>
            <p:cNvSpPr/>
            <p:nvPr/>
          </p:nvSpPr>
          <p:spPr>
            <a:xfrm>
              <a:off x="3783894" y="4429889"/>
              <a:ext cx="294943" cy="1241184"/>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P1</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11" name="ZoneTexte 10">
            <a:extLst>
              <a:ext uri="{FF2B5EF4-FFF2-40B4-BE49-F238E27FC236}">
                <a16:creationId xmlns:a16="http://schemas.microsoft.com/office/drawing/2014/main" id="{20C64254-BABB-F5A3-50DB-A376E7124A86}"/>
              </a:ext>
            </a:extLst>
          </p:cNvPr>
          <p:cNvSpPr txBox="1"/>
          <p:nvPr/>
        </p:nvSpPr>
        <p:spPr>
          <a:xfrm>
            <a:off x="432986" y="2396818"/>
            <a:ext cx="371803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BACTÉRIOLOGIE ET PHYSICO-CHIMIE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sp>
        <p:nvSpPr>
          <p:cNvPr id="60" name="ZoneTexte 59">
            <a:extLst>
              <a:ext uri="{FF2B5EF4-FFF2-40B4-BE49-F238E27FC236}">
                <a16:creationId xmlns:a16="http://schemas.microsoft.com/office/drawing/2014/main" id="{F105E2D9-BE47-5D2F-A977-C72C8435A8F8}"/>
              </a:ext>
            </a:extLst>
          </p:cNvPr>
          <p:cNvSpPr txBox="1"/>
          <p:nvPr/>
        </p:nvSpPr>
        <p:spPr>
          <a:xfrm>
            <a:off x="488378" y="2776530"/>
            <a:ext cx="172522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 En sous-traitance</a:t>
            </a:r>
            <a:endParaRPr kumimoji="0" lang="x-none" sz="1400" b="1" i="1"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endParaRPr>
          </a:p>
        </p:txBody>
      </p:sp>
      <p:grpSp>
        <p:nvGrpSpPr>
          <p:cNvPr id="69" name="Groupe 68">
            <a:extLst>
              <a:ext uri="{FF2B5EF4-FFF2-40B4-BE49-F238E27FC236}">
                <a16:creationId xmlns:a16="http://schemas.microsoft.com/office/drawing/2014/main" id="{DB2E0702-42A0-7F3D-0FB1-18103FB6C2A8}"/>
              </a:ext>
            </a:extLst>
          </p:cNvPr>
          <p:cNvGrpSpPr/>
          <p:nvPr/>
        </p:nvGrpSpPr>
        <p:grpSpPr>
          <a:xfrm>
            <a:off x="500696" y="5947301"/>
            <a:ext cx="6106504" cy="1155101"/>
            <a:chOff x="3779837" y="4429889"/>
            <a:chExt cx="6106504" cy="1155101"/>
          </a:xfrm>
        </p:grpSpPr>
        <p:sp>
          <p:nvSpPr>
            <p:cNvPr id="70" name="Rectangle 69">
              <a:extLst>
                <a:ext uri="{FF2B5EF4-FFF2-40B4-BE49-F238E27FC236}">
                  <a16:creationId xmlns:a16="http://schemas.microsoft.com/office/drawing/2014/main" id="{5F81A934-C338-8C13-7321-ADCB33CF1182}"/>
                </a:ext>
              </a:extLst>
            </p:cNvPr>
            <p:cNvSpPr/>
            <p:nvPr/>
          </p:nvSpPr>
          <p:spPr>
            <a:xfrm>
              <a:off x="3779837" y="4429890"/>
              <a:ext cx="6106504" cy="1155100"/>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ZoneTexte 70">
              <a:extLst>
                <a:ext uri="{FF2B5EF4-FFF2-40B4-BE49-F238E27FC236}">
                  <a16:creationId xmlns:a16="http://schemas.microsoft.com/office/drawing/2014/main" id="{BD5566B8-2973-AA4E-158D-8D946F0CBEA2}"/>
                </a:ext>
              </a:extLst>
            </p:cNvPr>
            <p:cNvSpPr txBox="1"/>
            <p:nvPr/>
          </p:nvSpPr>
          <p:spPr>
            <a:xfrm>
              <a:off x="4282387" y="4490351"/>
              <a:ext cx="5453739" cy="104137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Spores de micro-organismes anaérobies sulfito-réductrices (100ml) / Bactéries coliformes (100ml) / Entérocoques intestinaux (100ml) / Escherichia coli (100ml) / Chlore total / Chlore libre / Température de l’eau / pH / Aluminium total / Ammonium (en NH</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4</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Aspect / Conductivité à 25°C / Couleur / Odeur / Saveur /Turbidité néphélométrique NFU</a:t>
              </a:r>
            </a:p>
          </p:txBody>
        </p:sp>
        <p:sp>
          <p:nvSpPr>
            <p:cNvPr id="72" name="Rectangle 71">
              <a:extLst>
                <a:ext uri="{FF2B5EF4-FFF2-40B4-BE49-F238E27FC236}">
                  <a16:creationId xmlns:a16="http://schemas.microsoft.com/office/drawing/2014/main" id="{433410F9-0FEF-F372-0434-6B7B90FCE1F1}"/>
                </a:ext>
              </a:extLst>
            </p:cNvPr>
            <p:cNvSpPr/>
            <p:nvPr/>
          </p:nvSpPr>
          <p:spPr>
            <a:xfrm>
              <a:off x="3783894" y="4429889"/>
              <a:ext cx="294943" cy="11551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D1</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73" name="Groupe 72">
            <a:extLst>
              <a:ext uri="{FF2B5EF4-FFF2-40B4-BE49-F238E27FC236}">
                <a16:creationId xmlns:a16="http://schemas.microsoft.com/office/drawing/2014/main" id="{2EF5623D-A78B-F717-A401-4539BC8B9274}"/>
              </a:ext>
            </a:extLst>
          </p:cNvPr>
          <p:cNvGrpSpPr/>
          <p:nvPr/>
        </p:nvGrpSpPr>
        <p:grpSpPr>
          <a:xfrm>
            <a:off x="500696" y="7193737"/>
            <a:ext cx="6106504" cy="1034397"/>
            <a:chOff x="3779837" y="4429890"/>
            <a:chExt cx="6106504" cy="1034397"/>
          </a:xfrm>
        </p:grpSpPr>
        <p:sp>
          <p:nvSpPr>
            <p:cNvPr id="74" name="Rectangle 73">
              <a:extLst>
                <a:ext uri="{FF2B5EF4-FFF2-40B4-BE49-F238E27FC236}">
                  <a16:creationId xmlns:a16="http://schemas.microsoft.com/office/drawing/2014/main" id="{EBE13827-858E-2F21-60F4-FD0B1FF26849}"/>
                </a:ext>
              </a:extLst>
            </p:cNvPr>
            <p:cNvSpPr/>
            <p:nvPr/>
          </p:nvSpPr>
          <p:spPr>
            <a:xfrm>
              <a:off x="3779837" y="4429891"/>
              <a:ext cx="6106504" cy="1034396"/>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white"/>
                </a:solidFill>
                <a:effectLst/>
                <a:uLnTx/>
                <a:uFillTx/>
                <a:latin typeface="Abadi Extra Light" panose="020B0204020104020204" pitchFamily="34" charset="0"/>
                <a:ea typeface="+mn-ea"/>
                <a:cs typeface="+mn-cs"/>
              </a:endParaRPr>
            </a:p>
          </p:txBody>
        </p:sp>
        <p:sp>
          <p:nvSpPr>
            <p:cNvPr id="75" name="ZoneTexte 74">
              <a:extLst>
                <a:ext uri="{FF2B5EF4-FFF2-40B4-BE49-F238E27FC236}">
                  <a16:creationId xmlns:a16="http://schemas.microsoft.com/office/drawing/2014/main" id="{9EFDFD60-FE64-E4FC-1988-E718D9605D62}"/>
                </a:ext>
              </a:extLst>
            </p:cNvPr>
            <p:cNvSpPr txBox="1"/>
            <p:nvPr/>
          </p:nvSpPr>
          <p:spPr>
            <a:xfrm>
              <a:off x="4281044" y="4530194"/>
              <a:ext cx="5453739" cy="854336"/>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2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Analyses bactériologiques type B3 </a:t>
              </a: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Legionella spp. et Legionella Pneumophila / Pseudomonas aeruginosa (250ml) / Chlorures / Conductivité à 25°C / Couleur / Odeur / Aluminium total / Saveur / Titre alcalimétrique </a:t>
              </a:r>
              <a:r>
                <a:rPr lang="fr-FR" sz="1200" dirty="0">
                  <a:solidFill>
                    <a:prstClr val="black"/>
                  </a:solidFill>
                  <a:latin typeface="Abadi Extra Light" panose="020B0204020104020204" pitchFamily="34" charset="0"/>
                </a:rPr>
                <a:t>c</a:t>
              </a:r>
              <a:r>
                <a:rPr kumimoji="0" lang="fr-FR" sz="12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omplet</a:t>
              </a: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Dureté totale / Turbidité néphélométrique NFU / Ammonium (en NH</a:t>
              </a:r>
              <a:r>
                <a:rPr kumimoji="0" lang="fr-FR" sz="12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4</a:t>
              </a: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Chlore libre</a:t>
              </a:r>
            </a:p>
          </p:txBody>
        </p:sp>
        <p:sp>
          <p:nvSpPr>
            <p:cNvPr id="76" name="Rectangle 75">
              <a:extLst>
                <a:ext uri="{FF2B5EF4-FFF2-40B4-BE49-F238E27FC236}">
                  <a16:creationId xmlns:a16="http://schemas.microsoft.com/office/drawing/2014/main" id="{405B31CE-42CE-00FB-AF57-235BD315F50B}"/>
                </a:ext>
              </a:extLst>
            </p:cNvPr>
            <p:cNvSpPr/>
            <p:nvPr/>
          </p:nvSpPr>
          <p:spPr>
            <a:xfrm>
              <a:off x="3783894" y="4429890"/>
              <a:ext cx="294943" cy="1034396"/>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D1(S)</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77" name="Groupe 76">
            <a:extLst>
              <a:ext uri="{FF2B5EF4-FFF2-40B4-BE49-F238E27FC236}">
                <a16:creationId xmlns:a16="http://schemas.microsoft.com/office/drawing/2014/main" id="{538E3F36-5417-6547-AED2-62C9B001E89E}"/>
              </a:ext>
            </a:extLst>
          </p:cNvPr>
          <p:cNvGrpSpPr/>
          <p:nvPr/>
        </p:nvGrpSpPr>
        <p:grpSpPr>
          <a:xfrm>
            <a:off x="500696" y="4458888"/>
            <a:ext cx="6106504" cy="1399439"/>
            <a:chOff x="3779837" y="4429888"/>
            <a:chExt cx="6106504" cy="1399439"/>
          </a:xfrm>
        </p:grpSpPr>
        <p:sp>
          <p:nvSpPr>
            <p:cNvPr id="78" name="Rectangle 77">
              <a:extLst>
                <a:ext uri="{FF2B5EF4-FFF2-40B4-BE49-F238E27FC236}">
                  <a16:creationId xmlns:a16="http://schemas.microsoft.com/office/drawing/2014/main" id="{021A10C4-720D-E497-41DD-948F6E475A34}"/>
                </a:ext>
              </a:extLst>
            </p:cNvPr>
            <p:cNvSpPr/>
            <p:nvPr/>
          </p:nvSpPr>
          <p:spPr>
            <a:xfrm>
              <a:off x="3779837" y="4429889"/>
              <a:ext cx="6106504" cy="1399438"/>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ZoneTexte 78">
              <a:extLst>
                <a:ext uri="{FF2B5EF4-FFF2-40B4-BE49-F238E27FC236}">
                  <a16:creationId xmlns:a16="http://schemas.microsoft.com/office/drawing/2014/main" id="{2F89B673-C7D0-79B9-0DFF-8E52F5A99DDF}"/>
                </a:ext>
              </a:extLst>
            </p:cNvPr>
            <p:cNvSpPr txBox="1"/>
            <p:nvPr/>
          </p:nvSpPr>
          <p:spPr>
            <a:xfrm>
              <a:off x="4285846" y="4510763"/>
              <a:ext cx="5450280" cy="1235659"/>
            </a:xfrm>
            <a:prstGeom prst="rect">
              <a:avLst/>
            </a:prstGeom>
            <a:noFill/>
          </p:spPr>
          <p:txBody>
            <a:bodyPr wrap="square">
              <a:spAutoFit/>
            </a:bodyPr>
            <a:lstStyle/>
            <a:p>
              <a:pPr lvl="0" algn="just">
                <a:lnSpc>
                  <a:spcPts val="1500"/>
                </a:lnSpc>
                <a:buClr>
                  <a:srgbClr val="CC0066"/>
                </a:buClr>
                <a:buSzPct val="115000"/>
                <a:defRPr/>
              </a:pPr>
              <a:r>
                <a:rPr lang="fr-FR" sz="1100" dirty="0">
                  <a:solidFill>
                    <a:prstClr val="black"/>
                  </a:solidFill>
                  <a:latin typeface="Abadi Extra Light" panose="020B0204020104020204" pitchFamily="34" charset="0"/>
                </a:rPr>
                <a:t>H</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ydrocarbures</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aromatiques volatils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Haloformes et solvants chlorés</a:t>
              </a:r>
              <a:r>
                <a:rPr kumimoji="0" lang="fr-FR" sz="1200" b="1"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Polychlorobiphényles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Activité béta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Activité alpha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srgbClr val="E5F73B"/>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Potassium 40</a:t>
              </a:r>
              <a:r>
                <a:rPr kumimoji="0" lang="fr-FR" sz="1200" b="1"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6 H</a:t>
              </a:r>
              <a:r>
                <a:rPr lang="fr-FR" sz="1100" dirty="0" err="1">
                  <a:solidFill>
                    <a:prstClr val="black"/>
                  </a:solidFill>
                  <a:latin typeface="Abadi Extra Light" panose="020B0204020104020204" pitchFamily="34" charset="0"/>
                </a:rPr>
                <a:t>ydrocarbures</a:t>
              </a:r>
              <a:r>
                <a:rPr lang="fr-FR" sz="1100" dirty="0">
                  <a:solidFill>
                    <a:prstClr val="black"/>
                  </a:solidFill>
                  <a:latin typeface="Abadi Extra Light" panose="020B0204020104020204" pitchFamily="34" charset="0"/>
                </a:rPr>
                <a:t> aromatiques polycycliques</a:t>
              </a:r>
              <a:r>
                <a:rPr lang="fr-FR" sz="1100" b="1" dirty="0">
                  <a:solidFill>
                    <a:srgbClr val="00B0F0"/>
                  </a:solidFill>
                  <a:latin typeface="Abadi Extra Light" panose="020B0204020104020204" pitchFamily="34" charset="0"/>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Pesticides organochlorés</a:t>
              </a:r>
              <a:r>
                <a:rPr kumimoji="0" lang="fr-FR" sz="1100" b="0" i="0" u="none" strike="noStrike" kern="1200" cap="none" spc="0" normalizeH="0" baseline="0" noProof="0" dirty="0">
                  <a:ln>
                    <a:noFill/>
                  </a:ln>
                  <a:solidFill>
                    <a:srgbClr val="E5F73B"/>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Polluants organiques persistants</a:t>
              </a:r>
              <a:r>
                <a:rPr kumimoji="0" lang="fr-FR" sz="1200" b="1"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srgbClr val="7030A0"/>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Mercure total / Sélénium total / Cyanures totaux</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srgbClr val="E5F73B"/>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Arsenic total / Sodium / Baryum total / Bromates / Aluminium total / Bore total / Fluorures / Manganèse total / Fer total</a:t>
              </a:r>
            </a:p>
          </p:txBody>
        </p:sp>
        <p:sp>
          <p:nvSpPr>
            <p:cNvPr id="80" name="Rectangle 79">
              <a:extLst>
                <a:ext uri="{FF2B5EF4-FFF2-40B4-BE49-F238E27FC236}">
                  <a16:creationId xmlns:a16="http://schemas.microsoft.com/office/drawing/2014/main" id="{0387625F-F8C3-974D-1AAC-5CC9D5CAE0E5}"/>
                </a:ext>
              </a:extLst>
            </p:cNvPr>
            <p:cNvSpPr/>
            <p:nvPr/>
          </p:nvSpPr>
          <p:spPr>
            <a:xfrm>
              <a:off x="3783894" y="4429888"/>
              <a:ext cx="294943" cy="1399437"/>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P2</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82" name="Groupe 81">
            <a:extLst>
              <a:ext uri="{FF2B5EF4-FFF2-40B4-BE49-F238E27FC236}">
                <a16:creationId xmlns:a16="http://schemas.microsoft.com/office/drawing/2014/main" id="{5375B06C-3D9B-30EA-EF93-93E009CAA19F}"/>
              </a:ext>
            </a:extLst>
          </p:cNvPr>
          <p:cNvGrpSpPr/>
          <p:nvPr/>
        </p:nvGrpSpPr>
        <p:grpSpPr>
          <a:xfrm>
            <a:off x="494728" y="8903701"/>
            <a:ext cx="6106504" cy="760999"/>
            <a:chOff x="3779837" y="4429889"/>
            <a:chExt cx="6106504" cy="760999"/>
          </a:xfrm>
        </p:grpSpPr>
        <p:sp>
          <p:nvSpPr>
            <p:cNvPr id="83" name="Rectangle 82">
              <a:extLst>
                <a:ext uri="{FF2B5EF4-FFF2-40B4-BE49-F238E27FC236}">
                  <a16:creationId xmlns:a16="http://schemas.microsoft.com/office/drawing/2014/main" id="{A53916F8-C16D-C1C6-8056-CA3BCCB359F0}"/>
                </a:ext>
              </a:extLst>
            </p:cNvPr>
            <p:cNvSpPr/>
            <p:nvPr/>
          </p:nvSpPr>
          <p:spPr>
            <a:xfrm>
              <a:off x="3779837" y="4429891"/>
              <a:ext cx="6106504" cy="760997"/>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ZoneTexte 83">
              <a:extLst>
                <a:ext uri="{FF2B5EF4-FFF2-40B4-BE49-F238E27FC236}">
                  <a16:creationId xmlns:a16="http://schemas.microsoft.com/office/drawing/2014/main" id="{BF9A5D94-B8CE-179F-E28A-678706B908B2}"/>
                </a:ext>
              </a:extLst>
            </p:cNvPr>
            <p:cNvSpPr txBox="1"/>
            <p:nvPr/>
          </p:nvSpPr>
          <p:spPr>
            <a:xfrm>
              <a:off x="4282387" y="4478568"/>
              <a:ext cx="5453739" cy="661976"/>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6 </a:t>
              </a:r>
              <a:r>
                <a:rPr lang="fr-FR" sz="1100" dirty="0">
                  <a:solidFill>
                    <a:prstClr val="black"/>
                  </a:solidFill>
                  <a:latin typeface="Abadi Extra Light" panose="020B0204020104020204" pitchFamily="34" charset="0"/>
                </a:rPr>
                <a:t>Hydrocarbures aromatiques polycycliques</a:t>
              </a:r>
              <a:r>
                <a:rPr kumimoji="0" lang="fr-FR" sz="11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Trihalométhanes</a:t>
              </a:r>
              <a:r>
                <a:rPr kumimoji="0" lang="fr-FR" sz="11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Nitrites (en NO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2</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Antimoine total / Composés organiques volatils</a:t>
              </a:r>
              <a:r>
                <a:rPr kumimoji="0" lang="fr-FR" sz="11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Benzène - Toluène - Ethylbenzène - Xylènes</a:t>
              </a:r>
              <a:r>
                <a:rPr kumimoji="0" lang="fr-FR" sz="11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Chrome total / Cuivre total</a:t>
              </a:r>
              <a:endParaRPr kumimoji="0" lang="fr-FR" sz="1100" b="0" i="0" u="none" strike="noStrike" kern="1200" cap="none" spc="0" normalizeH="0" baseline="0" noProof="0" dirty="0">
                <a:ln>
                  <a:noFill/>
                </a:ln>
                <a:solidFill>
                  <a:srgbClr val="E5F73B"/>
                </a:solidFill>
                <a:effectLst/>
                <a:uLnTx/>
                <a:uFillTx/>
                <a:latin typeface="Abadi Extra Light" panose="020B0204020104020204" pitchFamily="34" charset="0"/>
                <a:ea typeface="+mn-ea"/>
                <a:cs typeface="+mn-cs"/>
              </a:endParaRPr>
            </a:p>
          </p:txBody>
        </p:sp>
        <p:sp>
          <p:nvSpPr>
            <p:cNvPr id="85" name="Rectangle 84">
              <a:extLst>
                <a:ext uri="{FF2B5EF4-FFF2-40B4-BE49-F238E27FC236}">
                  <a16:creationId xmlns:a16="http://schemas.microsoft.com/office/drawing/2014/main" id="{1F41FD17-E219-38EC-9814-98BBE3DAB97F}"/>
                </a:ext>
              </a:extLst>
            </p:cNvPr>
            <p:cNvSpPr/>
            <p:nvPr/>
          </p:nvSpPr>
          <p:spPr>
            <a:xfrm>
              <a:off x="3783894" y="4429889"/>
              <a:ext cx="294943" cy="760997"/>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D2</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22" name="Rectangle 8">
            <a:extLst>
              <a:ext uri="{FF2B5EF4-FFF2-40B4-BE49-F238E27FC236}">
                <a16:creationId xmlns:a16="http://schemas.microsoft.com/office/drawing/2014/main" id="{4D386FED-485A-AF25-0862-2F195AE4FF4C}"/>
              </a:ext>
            </a:extLst>
          </p:cNvPr>
          <p:cNvSpPr/>
          <p:nvPr/>
        </p:nvSpPr>
        <p:spPr>
          <a:xfrm>
            <a:off x="2244121" y="1074109"/>
            <a:ext cx="4322934"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13763 w 4223553"/>
              <a:gd name="connsiteY3" fmla="*/ 59045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13763" y="590457"/>
                </a:lnTo>
                <a:cubicBezTo>
                  <a:pt x="66315" y="39714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A55D7C23-4315-E17D-58F8-DBEDB547D7B8}"/>
              </a:ext>
            </a:extLst>
          </p:cNvPr>
          <p:cNvSpPr txBox="1"/>
          <p:nvPr/>
        </p:nvSpPr>
        <p:spPr>
          <a:xfrm>
            <a:off x="2292001" y="1189550"/>
            <a:ext cx="42750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4" name="Ellipse 23">
            <a:extLst>
              <a:ext uri="{FF2B5EF4-FFF2-40B4-BE49-F238E27FC236}">
                <a16:creationId xmlns:a16="http://schemas.microsoft.com/office/drawing/2014/main" id="{4CE32033-519F-A2DB-A510-35A991F5415F}"/>
              </a:ext>
            </a:extLst>
          </p:cNvPr>
          <p:cNvSpPr/>
          <p:nvPr/>
        </p:nvSpPr>
        <p:spPr>
          <a:xfrm>
            <a:off x="662336" y="566382"/>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77E61076-D026-BC5A-3B43-0BB1145C8D6F}"/>
              </a:ext>
            </a:extLst>
          </p:cNvPr>
          <p:cNvSpPr/>
          <p:nvPr/>
        </p:nvSpPr>
        <p:spPr>
          <a:xfrm>
            <a:off x="680920" y="566378"/>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hlinkClick r:id="rId3" action="ppaction://hlinksldjump"/>
            <a:extLst>
              <a:ext uri="{FF2B5EF4-FFF2-40B4-BE49-F238E27FC236}">
                <a16:creationId xmlns:a16="http://schemas.microsoft.com/office/drawing/2014/main" id="{37861573-BB35-6285-FB87-E03C7D241522}"/>
              </a:ext>
            </a:extLst>
          </p:cNvPr>
          <p:cNvPicPr>
            <a:picLocks noChangeAspect="1"/>
          </p:cNvPicPr>
          <p:nvPr/>
        </p:nvPicPr>
        <p:blipFill>
          <a:blip r:embed="rId4"/>
          <a:stretch>
            <a:fillRect/>
          </a:stretch>
        </p:blipFill>
        <p:spPr>
          <a:xfrm>
            <a:off x="6875587" y="8583469"/>
            <a:ext cx="445047" cy="1877731"/>
          </a:xfrm>
          <a:prstGeom prst="rect">
            <a:avLst/>
          </a:prstGeom>
        </p:spPr>
      </p:pic>
      <p:grpSp>
        <p:nvGrpSpPr>
          <p:cNvPr id="6" name="Groupe 5">
            <a:extLst>
              <a:ext uri="{FF2B5EF4-FFF2-40B4-BE49-F238E27FC236}">
                <a16:creationId xmlns:a16="http://schemas.microsoft.com/office/drawing/2014/main" id="{EB9E3678-B768-7947-BE86-F167C0715AC7}"/>
              </a:ext>
            </a:extLst>
          </p:cNvPr>
          <p:cNvGrpSpPr/>
          <p:nvPr/>
        </p:nvGrpSpPr>
        <p:grpSpPr>
          <a:xfrm>
            <a:off x="508450" y="8322086"/>
            <a:ext cx="6066360" cy="480595"/>
            <a:chOff x="3783893" y="4535923"/>
            <a:chExt cx="6102211" cy="480595"/>
          </a:xfrm>
        </p:grpSpPr>
        <p:sp>
          <p:nvSpPr>
            <p:cNvPr id="7" name="Rectangle 6">
              <a:extLst>
                <a:ext uri="{FF2B5EF4-FFF2-40B4-BE49-F238E27FC236}">
                  <a16:creationId xmlns:a16="http://schemas.microsoft.com/office/drawing/2014/main" id="{B3DFB1BF-B34E-0DCF-E586-5C2B037AD30C}"/>
                </a:ext>
              </a:extLst>
            </p:cNvPr>
            <p:cNvSpPr/>
            <p:nvPr/>
          </p:nvSpPr>
          <p:spPr>
            <a:xfrm>
              <a:off x="4072270" y="4547859"/>
              <a:ext cx="5813834" cy="46865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rPr>
                <a:t>       </a:t>
              </a:r>
              <a:r>
                <a:rPr kumimoji="0" lang="fr-FR" sz="1100" b="1" i="0" u="none" strike="noStrike" kern="1200" cap="none" spc="0" normalizeH="0" baseline="0" noProof="0" dirty="0">
                  <a:ln>
                    <a:noFill/>
                  </a:ln>
                  <a:solidFill>
                    <a:schemeClr val="tx1"/>
                  </a:solidFill>
                  <a:effectLst/>
                  <a:uLnTx/>
                  <a:uFillTx/>
                  <a:latin typeface="Abadi Extra Light" panose="020B0204020104020204" pitchFamily="34" charset="0"/>
                </a:rPr>
                <a:t>D1</a:t>
              </a: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rPr>
                <a:t> </a:t>
              </a:r>
              <a:r>
                <a:rPr lang="fr-FR" sz="1100" dirty="0">
                  <a:solidFill>
                    <a:schemeClr val="tx1"/>
                  </a:solidFill>
                  <a:latin typeface="Abadi Extra Light" panose="020B0204020104020204" pitchFamily="34" charset="0"/>
                </a:rPr>
                <a:t>sans les paramètres terrain (Chlore total et chlore libre)</a:t>
              </a:r>
              <a:r>
                <a:rPr kumimoji="0" lang="fr-FR" sz="1100" b="0" i="0" u="none" strike="noStrike" kern="1200" cap="none" spc="0" normalizeH="0" baseline="0" noProof="0" dirty="0">
                  <a:ln>
                    <a:noFill/>
                  </a:ln>
                  <a:solidFill>
                    <a:schemeClr val="tx1"/>
                  </a:solidFill>
                  <a:effectLst/>
                  <a:uLnTx/>
                  <a:uFillTx/>
                  <a:latin typeface="Abadi Extra Light" panose="020B0204020104020204" pitchFamily="34" charset="0"/>
                </a:rPr>
                <a:t> </a:t>
              </a:r>
              <a:endParaRPr kumimoji="0" lang="x-none" sz="1100" b="0" i="0" u="none" strike="noStrike" kern="1200" cap="none" spc="0" normalizeH="0" baseline="0" noProof="0" dirty="0">
                <a:ln>
                  <a:noFill/>
                </a:ln>
                <a:solidFill>
                  <a:schemeClr val="tx1"/>
                </a:solidFill>
                <a:effectLst/>
                <a:uLnTx/>
                <a:uFillTx/>
                <a:latin typeface="Abadi Extra Light" panose="020B0204020104020204" pitchFamily="34" charset="0"/>
              </a:endParaRPr>
            </a:p>
          </p:txBody>
        </p:sp>
        <p:sp>
          <p:nvSpPr>
            <p:cNvPr id="10" name="Rectangle 9">
              <a:extLst>
                <a:ext uri="{FF2B5EF4-FFF2-40B4-BE49-F238E27FC236}">
                  <a16:creationId xmlns:a16="http://schemas.microsoft.com/office/drawing/2014/main" id="{086BE064-9B23-E243-0362-36BC1C98740C}"/>
                </a:ext>
              </a:extLst>
            </p:cNvPr>
            <p:cNvSpPr/>
            <p:nvPr/>
          </p:nvSpPr>
          <p:spPr>
            <a:xfrm>
              <a:off x="3783893" y="4535923"/>
              <a:ext cx="288377" cy="480595"/>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D1C</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1496674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FAFF674A-F9A4-1252-B950-364C8438F79C}"/>
              </a:ext>
            </a:extLst>
          </p:cNvPr>
          <p:cNvGrpSpPr/>
          <p:nvPr/>
        </p:nvGrpSpPr>
        <p:grpSpPr>
          <a:xfrm>
            <a:off x="-12260" y="0"/>
            <a:ext cx="576000" cy="4740266"/>
            <a:chOff x="0" y="0"/>
            <a:chExt cx="576000" cy="4740266"/>
          </a:xfrm>
        </p:grpSpPr>
        <p:sp>
          <p:nvSpPr>
            <p:cNvPr id="13" name="Rectangle 12">
              <a:extLst>
                <a:ext uri="{FF2B5EF4-FFF2-40B4-BE49-F238E27FC236}">
                  <a16:creationId xmlns:a16="http://schemas.microsoft.com/office/drawing/2014/main" id="{9B05B79C-EA34-F668-406D-FC227A5CD459}"/>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64FB748-357D-5A4A-1945-EBF13B1CF4A1}"/>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2CB8245D-6952-C548-D058-D875B3B3CB72}"/>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24</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BE2786E0-65C0-517D-5BAD-4DAF87CE702A}"/>
                </a:ext>
              </a:extLst>
            </p:cNvPr>
            <p:cNvSpPr txBox="1"/>
            <p:nvPr/>
          </p:nvSpPr>
          <p:spPr>
            <a:xfrm>
              <a:off x="4217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grpSp>
        <p:nvGrpSpPr>
          <p:cNvPr id="2" name="Groupe 1">
            <a:extLst>
              <a:ext uri="{FF2B5EF4-FFF2-40B4-BE49-F238E27FC236}">
                <a16:creationId xmlns:a16="http://schemas.microsoft.com/office/drawing/2014/main" id="{36C632A7-496E-AA5D-D9DE-5FE6D8F44B6D}"/>
              </a:ext>
            </a:extLst>
          </p:cNvPr>
          <p:cNvGrpSpPr/>
          <p:nvPr/>
        </p:nvGrpSpPr>
        <p:grpSpPr>
          <a:xfrm>
            <a:off x="1184731" y="3672127"/>
            <a:ext cx="5734890" cy="2812910"/>
            <a:chOff x="3779837" y="4429888"/>
            <a:chExt cx="6084000" cy="2812910"/>
          </a:xfrm>
        </p:grpSpPr>
        <p:sp>
          <p:nvSpPr>
            <p:cNvPr id="3" name="Rectangle 2">
              <a:extLst>
                <a:ext uri="{FF2B5EF4-FFF2-40B4-BE49-F238E27FC236}">
                  <a16:creationId xmlns:a16="http://schemas.microsoft.com/office/drawing/2014/main" id="{102236A6-0930-5BE7-0BCA-66035C00CA98}"/>
                </a:ext>
              </a:extLst>
            </p:cNvPr>
            <p:cNvSpPr/>
            <p:nvPr/>
          </p:nvSpPr>
          <p:spPr>
            <a:xfrm>
              <a:off x="3779837" y="4429889"/>
              <a:ext cx="6084000" cy="281290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C7F840F-09E7-D21D-D569-0F86706CFDD0}"/>
                </a:ext>
              </a:extLst>
            </p:cNvPr>
            <p:cNvSpPr txBox="1"/>
            <p:nvPr/>
          </p:nvSpPr>
          <p:spPr>
            <a:xfrm>
              <a:off x="4262400" y="4553043"/>
              <a:ext cx="5450280" cy="2582182"/>
            </a:xfrm>
            <a:prstGeom prst="rect">
              <a:avLst/>
            </a:prstGeom>
            <a:noFill/>
          </p:spPr>
          <p:txBody>
            <a:bodyPr wrap="square">
              <a:spAutoFit/>
            </a:bodyPr>
            <a:lstStyle/>
            <a:p>
              <a:pPr lvl="0" algn="just">
                <a:lnSpc>
                  <a:spcPts val="1500"/>
                </a:lnSpc>
                <a:buClr>
                  <a:srgbClr val="CC0066"/>
                </a:buClr>
                <a:buSzPct val="115000"/>
                <a:defRPr/>
              </a:pPr>
              <a:r>
                <a:rPr kumimoji="0" lang="fr-FR" sz="11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Analyse bactériologique B1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Hydrocarbures aromatiques volatils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Arsenic total / Baryum total  / Fer dissous / Manganèse total / Mercure total / Sélénium total  / Zinc total / Haloformes et solvants chlorés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Polychlorobiphényles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6 Hydrocarbures aromatiques polycycliques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Pesticides organochlorés / Polluants organiques persistants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Sodium / Chlorures / Calcium / Magnésium / Carbonates / Hydrogénocarbonates / Sulfates / Cyanures totaux</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Azote Kjeldahl (en N) / Matières en suspension / </a:t>
              </a:r>
              <a:r>
                <a:rPr lang="fr-FR" sz="1100" dirty="0">
                  <a:solidFill>
                    <a:prstClr val="black"/>
                  </a:solidFill>
                  <a:latin typeface="Abadi Extra Light" panose="020B0204020104020204" pitchFamily="34" charset="0"/>
                </a:rPr>
                <a:t>Demande chimique en oxygène</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t>
              </a:r>
              <a:r>
                <a:rPr lang="fr-FR" sz="1100" dirty="0">
                  <a:solidFill>
                    <a:prstClr val="black"/>
                  </a:solidFill>
                  <a:latin typeface="Abadi Extra Light" panose="020B0204020104020204" pitchFamily="34" charset="0"/>
                </a:rPr>
                <a:t>Demande biochimique en oxygène</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Trichloréthylène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Tétrachloroéthylène-1,1,2,2</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srgbClr val="E5F73B"/>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Anhydride Carbonique Libre / Fluorures / Hydrogène sulfuré</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Détergents anioniques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Indice phénol</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Turbidité néphélométrique NFU / Couleur / Bore / Indice hydrocarbures / Activité béta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Activité alpha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Conductivité à 25°C / Odeur / Silicates / Aspect / Carbone organique </a:t>
              </a:r>
              <a:r>
                <a:rPr lang="fr-FR" sz="1100" dirty="0">
                  <a:solidFill>
                    <a:prstClr val="black"/>
                  </a:solidFill>
                  <a:latin typeface="Abadi Extra Light" panose="020B0204020104020204" pitchFamily="34" charset="0"/>
                </a:rPr>
                <a:t>t</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otal</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Ammonium</a:t>
              </a:r>
              <a:r>
                <a:rPr lang="fr-FR" sz="1100" dirty="0">
                  <a:solidFill>
                    <a:prstClr val="black"/>
                  </a:solidFill>
                  <a:latin typeface="Abadi Extra Light" panose="020B0204020104020204" pitchFamily="34" charset="0"/>
                </a:rPr>
                <a:t> (en NH</a:t>
              </a:r>
              <a:r>
                <a:rPr lang="fr-FR" sz="1100" baseline="-25000" dirty="0">
                  <a:solidFill>
                    <a:prstClr val="black"/>
                  </a:solidFill>
                  <a:latin typeface="Abadi Extra Light" panose="020B0204020104020204" pitchFamily="34" charset="0"/>
                </a:rPr>
                <a:t>4</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Nitrates</a:t>
              </a:r>
              <a:r>
                <a:rPr lang="fr-FR" sz="1100" dirty="0">
                  <a:solidFill>
                    <a:prstClr val="black"/>
                  </a:solidFill>
                  <a:latin typeface="Abadi Extra Light" panose="020B0204020104020204" pitchFamily="34" charset="0"/>
                </a:rPr>
                <a:t> (en NO</a:t>
              </a:r>
              <a:r>
                <a:rPr lang="fr-FR" sz="1100" baseline="-25000" dirty="0">
                  <a:solidFill>
                    <a:prstClr val="black"/>
                  </a:solidFill>
                  <a:latin typeface="Abadi Extra Light" panose="020B0204020104020204" pitchFamily="34" charset="0"/>
                </a:rPr>
                <a:t>3</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Nitrites</a:t>
              </a:r>
              <a:r>
                <a:rPr lang="fr-FR" sz="1100" dirty="0">
                  <a:solidFill>
                    <a:prstClr val="black"/>
                  </a:solidFill>
                  <a:latin typeface="Abadi Extra Light" panose="020B0204020104020204" pitchFamily="34" charset="0"/>
                </a:rPr>
                <a:t> (en NO</a:t>
              </a:r>
              <a:r>
                <a:rPr lang="fr-FR" sz="1100" baseline="-25000" dirty="0">
                  <a:solidFill>
                    <a:prstClr val="black"/>
                  </a:solidFill>
                  <a:latin typeface="Abadi Extra Light" panose="020B0204020104020204" pitchFamily="34" charset="0"/>
                </a:rPr>
                <a:t>2</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Phosphore total / Oxygène dissous</a:t>
              </a:r>
            </a:p>
          </p:txBody>
        </p:sp>
        <p:sp>
          <p:nvSpPr>
            <p:cNvPr id="5" name="Rectangle 4">
              <a:extLst>
                <a:ext uri="{FF2B5EF4-FFF2-40B4-BE49-F238E27FC236}">
                  <a16:creationId xmlns:a16="http://schemas.microsoft.com/office/drawing/2014/main" id="{ADC3DBB1-59D8-71E7-6697-657E0E72F9B7}"/>
                </a:ext>
              </a:extLst>
            </p:cNvPr>
            <p:cNvSpPr/>
            <p:nvPr/>
          </p:nvSpPr>
          <p:spPr>
            <a:xfrm>
              <a:off x="3783894" y="4429888"/>
              <a:ext cx="294943" cy="281290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RS</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11" name="ZoneTexte 10">
            <a:extLst>
              <a:ext uri="{FF2B5EF4-FFF2-40B4-BE49-F238E27FC236}">
                <a16:creationId xmlns:a16="http://schemas.microsoft.com/office/drawing/2014/main" id="{20C64254-BABB-F5A3-50DB-A376E7124A86}"/>
              </a:ext>
            </a:extLst>
          </p:cNvPr>
          <p:cNvSpPr txBox="1"/>
          <p:nvPr/>
        </p:nvSpPr>
        <p:spPr>
          <a:xfrm>
            <a:off x="1082908" y="2787082"/>
            <a:ext cx="371803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BACTÉRIOLOGIE ET PHYSICO-CHIMIE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sp>
        <p:nvSpPr>
          <p:cNvPr id="60" name="ZoneTexte 59">
            <a:extLst>
              <a:ext uri="{FF2B5EF4-FFF2-40B4-BE49-F238E27FC236}">
                <a16:creationId xmlns:a16="http://schemas.microsoft.com/office/drawing/2014/main" id="{F105E2D9-BE47-5D2F-A977-C72C8435A8F8}"/>
              </a:ext>
            </a:extLst>
          </p:cNvPr>
          <p:cNvSpPr txBox="1"/>
          <p:nvPr/>
        </p:nvSpPr>
        <p:spPr>
          <a:xfrm>
            <a:off x="1043719" y="3125636"/>
            <a:ext cx="172522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 En sous-traitance</a:t>
            </a:r>
            <a:endParaRPr kumimoji="0" lang="x-none" sz="1400" b="1" i="1"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endParaRPr>
          </a:p>
        </p:txBody>
      </p:sp>
      <p:grpSp>
        <p:nvGrpSpPr>
          <p:cNvPr id="25" name="Groupe 24">
            <a:extLst>
              <a:ext uri="{FF2B5EF4-FFF2-40B4-BE49-F238E27FC236}">
                <a16:creationId xmlns:a16="http://schemas.microsoft.com/office/drawing/2014/main" id="{860083C6-1BAA-C3A1-ABB1-BB2303F3205F}"/>
              </a:ext>
            </a:extLst>
          </p:cNvPr>
          <p:cNvGrpSpPr/>
          <p:nvPr/>
        </p:nvGrpSpPr>
        <p:grpSpPr>
          <a:xfrm>
            <a:off x="1184731" y="6649663"/>
            <a:ext cx="5734890" cy="821584"/>
            <a:chOff x="3779837" y="4429888"/>
            <a:chExt cx="6106504" cy="821584"/>
          </a:xfrm>
        </p:grpSpPr>
        <p:sp>
          <p:nvSpPr>
            <p:cNvPr id="26" name="Rectangle 25">
              <a:extLst>
                <a:ext uri="{FF2B5EF4-FFF2-40B4-BE49-F238E27FC236}">
                  <a16:creationId xmlns:a16="http://schemas.microsoft.com/office/drawing/2014/main" id="{142009E9-3396-F882-2D59-BFCE0B722B24}"/>
                </a:ext>
              </a:extLst>
            </p:cNvPr>
            <p:cNvSpPr/>
            <p:nvPr/>
          </p:nvSpPr>
          <p:spPr>
            <a:xfrm>
              <a:off x="3779837" y="4429889"/>
              <a:ext cx="6106504" cy="821583"/>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435CF08C-EC5A-00C6-35D7-0D484F582996}"/>
                </a:ext>
              </a:extLst>
            </p:cNvPr>
            <p:cNvSpPr txBox="1"/>
            <p:nvPr/>
          </p:nvSpPr>
          <p:spPr>
            <a:xfrm>
              <a:off x="4262400" y="4525614"/>
              <a:ext cx="5450280" cy="661976"/>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Analyses de type RS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Chlorures de vinyle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Epichlorhydrine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Nickel total / Dose indicative </a:t>
              </a:r>
              <a:r>
                <a:rPr lang="fr-FR" sz="1100" dirty="0">
                  <a:solidFill>
                    <a:prstClr val="black"/>
                  </a:solidFill>
                  <a:latin typeface="Abadi Extra Light" panose="020B0204020104020204" pitchFamily="34" charset="0"/>
                </a:rPr>
                <a:t>t</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otale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Indice phénol</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Substances actives au bleu de méthylène – Surfactants anioniques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endParaRPr kumimoji="0" lang="fr-FR" sz="11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endParaRPr>
            </a:p>
          </p:txBody>
        </p:sp>
        <p:sp>
          <p:nvSpPr>
            <p:cNvPr id="28" name="Rectangle 27">
              <a:extLst>
                <a:ext uri="{FF2B5EF4-FFF2-40B4-BE49-F238E27FC236}">
                  <a16:creationId xmlns:a16="http://schemas.microsoft.com/office/drawing/2014/main" id="{2BEDCDF1-52B4-7D62-CCF9-EC8F42674A0B}"/>
                </a:ext>
              </a:extLst>
            </p:cNvPr>
            <p:cNvSpPr/>
            <p:nvPr/>
          </p:nvSpPr>
          <p:spPr>
            <a:xfrm>
              <a:off x="3783894" y="4429888"/>
              <a:ext cx="294943" cy="82158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RS-AU</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29" name="Groupe 28">
            <a:extLst>
              <a:ext uri="{FF2B5EF4-FFF2-40B4-BE49-F238E27FC236}">
                <a16:creationId xmlns:a16="http://schemas.microsoft.com/office/drawing/2014/main" id="{E45B71D7-808C-E568-C491-07CAE76F25C8}"/>
              </a:ext>
            </a:extLst>
          </p:cNvPr>
          <p:cNvGrpSpPr/>
          <p:nvPr/>
        </p:nvGrpSpPr>
        <p:grpSpPr>
          <a:xfrm>
            <a:off x="1183414" y="7636349"/>
            <a:ext cx="5723507" cy="2136301"/>
            <a:chOff x="3779837" y="4429890"/>
            <a:chExt cx="6106504" cy="2136301"/>
          </a:xfrm>
        </p:grpSpPr>
        <p:sp>
          <p:nvSpPr>
            <p:cNvPr id="30" name="Rectangle 29">
              <a:extLst>
                <a:ext uri="{FF2B5EF4-FFF2-40B4-BE49-F238E27FC236}">
                  <a16:creationId xmlns:a16="http://schemas.microsoft.com/office/drawing/2014/main" id="{D4EAA2E2-3201-5D7F-70EE-F45FD6B3C4BA}"/>
                </a:ext>
              </a:extLst>
            </p:cNvPr>
            <p:cNvSpPr/>
            <p:nvPr/>
          </p:nvSpPr>
          <p:spPr>
            <a:xfrm>
              <a:off x="3779837" y="4429890"/>
              <a:ext cx="6106504" cy="2136301"/>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8429AE0F-8F97-524B-49DD-B3CF69A1E368}"/>
                </a:ext>
              </a:extLst>
            </p:cNvPr>
            <p:cNvSpPr txBox="1"/>
            <p:nvPr/>
          </p:nvSpPr>
          <p:spPr>
            <a:xfrm>
              <a:off x="4262713" y="4509985"/>
              <a:ext cx="5449967" cy="2005101"/>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Analyse Bactériologique B1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Antimoine total / Arsenic total / Cadmium total / Fer dissous / Manganèse total / Nickel total / Sélénium total / Hydrocarbures aromatiques volatils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Haloformes et solvants chlorés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Polychlorobiphényles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6 Hydrocarbures aromatiques polycycliques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srgbClr val="E5F73B"/>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POC / POP</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Tétrachloroéthylène-1,1,2,2</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Trichloréthylène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Carbonates / Hydrogénocarbonates / Sulfates / Anhydride Carbonique Libre / Orthophosphates (en PO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4</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Silicates (en mg/L de SiO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2</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Fluorures / Hydrogène sulfuré</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Indice hydrocarbures / Turbidité néphélométrique NFU / Activité Béta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Activité alpha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Aspect / Conductivité à 25°C / Couleur / Odeur / Carbone Organique Total / Ammonium (en NH</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4</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Nitrates (en NO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3</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Nitrites (en NO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2</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Oxygène dissous</a:t>
              </a:r>
            </a:p>
          </p:txBody>
        </p:sp>
        <p:sp>
          <p:nvSpPr>
            <p:cNvPr id="32" name="Rectangle 31">
              <a:extLst>
                <a:ext uri="{FF2B5EF4-FFF2-40B4-BE49-F238E27FC236}">
                  <a16:creationId xmlns:a16="http://schemas.microsoft.com/office/drawing/2014/main" id="{7BE9EE52-3F4A-A1FA-E394-E4547B698FAE}"/>
                </a:ext>
              </a:extLst>
            </p:cNvPr>
            <p:cNvSpPr/>
            <p:nvPr/>
          </p:nvSpPr>
          <p:spPr>
            <a:xfrm>
              <a:off x="3783894" y="4429890"/>
              <a:ext cx="294943" cy="21363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RP</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18" name="Rectangle 8">
            <a:extLst>
              <a:ext uri="{FF2B5EF4-FFF2-40B4-BE49-F238E27FC236}">
                <a16:creationId xmlns:a16="http://schemas.microsoft.com/office/drawing/2014/main" id="{6D817A9B-BDD3-B0D1-5464-FB2870085479}"/>
              </a:ext>
            </a:extLst>
          </p:cNvPr>
          <p:cNvSpPr/>
          <p:nvPr/>
        </p:nvSpPr>
        <p:spPr>
          <a:xfrm>
            <a:off x="2384890" y="1115387"/>
            <a:ext cx="5174785"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31531" y="579947"/>
                </a:lnTo>
                <a:cubicBezTo>
                  <a:pt x="84083" y="38663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DD655C33-E66D-3FF8-9092-7DD0B9163972}"/>
              </a:ext>
            </a:extLst>
          </p:cNvPr>
          <p:cNvSpPr txBox="1"/>
          <p:nvPr/>
        </p:nvSpPr>
        <p:spPr>
          <a:xfrm>
            <a:off x="2693885" y="1233025"/>
            <a:ext cx="486579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2" name="Ellipse 21">
            <a:extLst>
              <a:ext uri="{FF2B5EF4-FFF2-40B4-BE49-F238E27FC236}">
                <a16:creationId xmlns:a16="http://schemas.microsoft.com/office/drawing/2014/main" id="{BF67B4C0-CA5B-A51F-D5F2-AF11378A74F0}"/>
              </a:ext>
            </a:extLst>
          </p:cNvPr>
          <p:cNvSpPr/>
          <p:nvPr/>
        </p:nvSpPr>
        <p:spPr>
          <a:xfrm>
            <a:off x="1073886" y="591033"/>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22">
            <a:extLst>
              <a:ext uri="{FF2B5EF4-FFF2-40B4-BE49-F238E27FC236}">
                <a16:creationId xmlns:a16="http://schemas.microsoft.com/office/drawing/2014/main" id="{5F2065A1-FD75-7223-17A5-30669F8431CF}"/>
              </a:ext>
            </a:extLst>
          </p:cNvPr>
          <p:cNvSpPr/>
          <p:nvPr/>
        </p:nvSpPr>
        <p:spPr>
          <a:xfrm>
            <a:off x="1085269" y="591033"/>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hlinkClick r:id="rId3" action="ppaction://hlinksldjump"/>
            <a:extLst>
              <a:ext uri="{FF2B5EF4-FFF2-40B4-BE49-F238E27FC236}">
                <a16:creationId xmlns:a16="http://schemas.microsoft.com/office/drawing/2014/main" id="{7DA3F1B6-728A-5FCF-60D2-1443C01F6005}"/>
              </a:ext>
            </a:extLst>
          </p:cNvPr>
          <p:cNvPicPr>
            <a:picLocks noChangeAspect="1"/>
          </p:cNvPicPr>
          <p:nvPr/>
        </p:nvPicPr>
        <p:blipFill>
          <a:blip r:embed="rId4"/>
          <a:stretch>
            <a:fillRect/>
          </a:stretch>
        </p:blipFill>
        <p:spPr>
          <a:xfrm>
            <a:off x="278829" y="8583469"/>
            <a:ext cx="445047" cy="1877731"/>
          </a:xfrm>
          <a:prstGeom prst="rect">
            <a:avLst/>
          </a:prstGeom>
        </p:spPr>
      </p:pic>
    </p:spTree>
    <p:extLst>
      <p:ext uri="{BB962C8B-B14F-4D97-AF65-F5344CB8AC3E}">
        <p14:creationId xmlns:p14="http://schemas.microsoft.com/office/powerpoint/2010/main" val="3380219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FAFF674A-F9A4-1252-B950-364C8438F79C}"/>
              </a:ext>
            </a:extLst>
          </p:cNvPr>
          <p:cNvGrpSpPr/>
          <p:nvPr/>
        </p:nvGrpSpPr>
        <p:grpSpPr>
          <a:xfrm>
            <a:off x="7008094" y="0"/>
            <a:ext cx="576000" cy="4740266"/>
            <a:chOff x="0" y="0"/>
            <a:chExt cx="576000" cy="4740266"/>
          </a:xfrm>
        </p:grpSpPr>
        <p:sp>
          <p:nvSpPr>
            <p:cNvPr id="13" name="Rectangle 12">
              <a:extLst>
                <a:ext uri="{FF2B5EF4-FFF2-40B4-BE49-F238E27FC236}">
                  <a16:creationId xmlns:a16="http://schemas.microsoft.com/office/drawing/2014/main" id="{9B05B79C-EA34-F668-406D-FC227A5CD459}"/>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64FB748-357D-5A4A-1945-EBF13B1CF4A1}"/>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2CB8245D-6952-C548-D058-D875B3B3CB72}"/>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25</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BE2786E0-65C0-517D-5BAD-4DAF87CE702A}"/>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CONSOMMATION</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9" name="Ellipse 18">
            <a:extLst>
              <a:ext uri="{FF2B5EF4-FFF2-40B4-BE49-F238E27FC236}">
                <a16:creationId xmlns:a16="http://schemas.microsoft.com/office/drawing/2014/main" id="{6652D16F-4839-49A7-9940-88E63DB527A5}"/>
              </a:ext>
            </a:extLst>
          </p:cNvPr>
          <p:cNvSpPr/>
          <p:nvPr/>
        </p:nvSpPr>
        <p:spPr>
          <a:xfrm>
            <a:off x="607461" y="540504"/>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8">
            <a:extLst>
              <a:ext uri="{FF2B5EF4-FFF2-40B4-BE49-F238E27FC236}">
                <a16:creationId xmlns:a16="http://schemas.microsoft.com/office/drawing/2014/main" id="{4D386FED-485A-AF25-0862-2F195AE4FF4C}"/>
              </a:ext>
            </a:extLst>
          </p:cNvPr>
          <p:cNvSpPr/>
          <p:nvPr/>
        </p:nvSpPr>
        <p:spPr>
          <a:xfrm>
            <a:off x="2160997" y="1074109"/>
            <a:ext cx="4537872"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13763 w 4223553"/>
              <a:gd name="connsiteY3" fmla="*/ 59045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13763" y="590457"/>
                </a:lnTo>
                <a:cubicBezTo>
                  <a:pt x="66315" y="39714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A55D7C23-4315-E17D-58F8-DBEDB547D7B8}"/>
              </a:ext>
            </a:extLst>
          </p:cNvPr>
          <p:cNvSpPr txBox="1"/>
          <p:nvPr/>
        </p:nvSpPr>
        <p:spPr>
          <a:xfrm>
            <a:off x="2208878" y="1189550"/>
            <a:ext cx="448999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4" name="Ellipse 23">
            <a:extLst>
              <a:ext uri="{FF2B5EF4-FFF2-40B4-BE49-F238E27FC236}">
                <a16:creationId xmlns:a16="http://schemas.microsoft.com/office/drawing/2014/main" id="{4CE32033-519F-A2DB-A510-35A991F5415F}"/>
              </a:ext>
            </a:extLst>
          </p:cNvPr>
          <p:cNvSpPr/>
          <p:nvPr/>
        </p:nvSpPr>
        <p:spPr>
          <a:xfrm>
            <a:off x="579212" y="566382"/>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77E61076-D026-BC5A-3B43-0BB1145C8D6F}"/>
              </a:ext>
            </a:extLst>
          </p:cNvPr>
          <p:cNvSpPr/>
          <p:nvPr/>
        </p:nvSpPr>
        <p:spPr>
          <a:xfrm>
            <a:off x="597796" y="566378"/>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6025E5E3-ACFC-0DA1-F414-74FD9C6ABE07}"/>
              </a:ext>
            </a:extLst>
          </p:cNvPr>
          <p:cNvGrpSpPr/>
          <p:nvPr/>
        </p:nvGrpSpPr>
        <p:grpSpPr>
          <a:xfrm>
            <a:off x="427350" y="3389591"/>
            <a:ext cx="6188389" cy="1738943"/>
            <a:chOff x="3779837" y="4429889"/>
            <a:chExt cx="6106504" cy="1738943"/>
          </a:xfrm>
        </p:grpSpPr>
        <p:sp>
          <p:nvSpPr>
            <p:cNvPr id="10" name="Rectangle 9">
              <a:extLst>
                <a:ext uri="{FF2B5EF4-FFF2-40B4-BE49-F238E27FC236}">
                  <a16:creationId xmlns:a16="http://schemas.microsoft.com/office/drawing/2014/main" id="{77764277-BEC0-C047-9D4F-562F9F296903}"/>
                </a:ext>
              </a:extLst>
            </p:cNvPr>
            <p:cNvSpPr/>
            <p:nvPr/>
          </p:nvSpPr>
          <p:spPr>
            <a:xfrm>
              <a:off x="3779837" y="4429889"/>
              <a:ext cx="6106504" cy="1738943"/>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E04254EC-D380-B719-B5A8-007ACC9485EE}"/>
                </a:ext>
              </a:extLst>
            </p:cNvPr>
            <p:cNvSpPr txBox="1"/>
            <p:nvPr/>
          </p:nvSpPr>
          <p:spPr>
            <a:xfrm>
              <a:off x="4285846" y="4510763"/>
              <a:ext cx="5450280" cy="1620380"/>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Chlorures / Bore total / C</a:t>
              </a:r>
              <a:r>
                <a:rPr lang="fr-FR" sz="1100" dirty="0" err="1">
                  <a:solidFill>
                    <a:prstClr val="black"/>
                  </a:solidFill>
                  <a:latin typeface="Abadi Extra Light" panose="020B0204020104020204" pitchFamily="34" charset="0"/>
                </a:rPr>
                <a:t>arbone</a:t>
              </a:r>
              <a:r>
                <a:rPr lang="fr-FR" sz="1100" dirty="0">
                  <a:solidFill>
                    <a:prstClr val="black"/>
                  </a:solidFill>
                  <a:latin typeface="Abadi Extra Light" panose="020B0204020104020204" pitchFamily="34" charset="0"/>
                </a:rPr>
                <a:t> organique</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Conductivité à 25°C / Couleur / Fluorures / Hydrogène sulfuré</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Nitrates (en NO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3</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Nitrites (en NO</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2</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Odeur</a:t>
              </a:r>
              <a:r>
                <a:rPr lang="fr-FR" sz="1100" dirty="0">
                  <a:solidFill>
                    <a:prstClr val="black"/>
                  </a:solidFill>
                  <a:latin typeface="Abadi Extra Light" panose="020B0204020104020204" pitchFamily="34" charset="0"/>
                </a:rPr>
                <a:t> / S</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aveur</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Sulfates / Titre alcalimétrique complet / </a:t>
              </a:r>
              <a:r>
                <a:rPr lang="fr-FR" sz="1100" dirty="0">
                  <a:solidFill>
                    <a:prstClr val="black"/>
                  </a:solidFill>
                  <a:latin typeface="Abadi Extra Light" panose="020B0204020104020204" pitchFamily="34" charset="0"/>
                </a:rPr>
                <a:t>D</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ureté</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totale / Turbidité néphélométrique NFU / </a:t>
              </a:r>
              <a:r>
                <a:rPr lang="fr-FR" sz="1100" dirty="0">
                  <a:solidFill>
                    <a:prstClr val="black"/>
                  </a:solidFill>
                  <a:latin typeface="Abadi Extra Light" panose="020B0204020104020204" pitchFamily="34" charset="0"/>
                </a:rPr>
                <a:t>Pesticides organochlorés</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Polluants organiques persistants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Polychlorobiphényles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Hydrocarbures aromatiques polycycliques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Triazines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Indice hydrocarbure / S</a:t>
              </a:r>
              <a:r>
                <a:rPr lang="fr-FR" sz="1100" dirty="0" err="1">
                  <a:solidFill>
                    <a:prstClr val="black"/>
                  </a:solidFill>
                  <a:latin typeface="Abadi Extra Light" panose="020B0204020104020204" pitchFamily="34" charset="0"/>
                </a:rPr>
                <a:t>ubstances</a:t>
              </a:r>
              <a:r>
                <a:rPr lang="fr-FR" sz="1100" dirty="0">
                  <a:solidFill>
                    <a:prstClr val="black"/>
                  </a:solidFill>
                  <a:latin typeface="Abadi Extra Light" panose="020B0204020104020204" pitchFamily="34" charset="0"/>
                </a:rPr>
                <a:t> actives au bleu de méthylène – Surfactants anioniques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Indice phénol</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Cyanures totaux</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Activité alpha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Activité béta globale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Tritium</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Dose indicative </a:t>
              </a:r>
              <a:r>
                <a:rPr lang="fr-FR" sz="1100" dirty="0">
                  <a:solidFill>
                    <a:prstClr val="black"/>
                  </a:solidFill>
                  <a:latin typeface="Abadi Extra Light" panose="020B0204020104020204" pitchFamily="34" charset="0"/>
                </a:rPr>
                <a:t>t</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otale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Composés organiques (SPE/LC/MS/MS)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srgbClr val="D0E509"/>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Oxygène dissous</a:t>
              </a:r>
            </a:p>
          </p:txBody>
        </p:sp>
        <p:sp>
          <p:nvSpPr>
            <p:cNvPr id="21" name="Rectangle 20">
              <a:extLst>
                <a:ext uri="{FF2B5EF4-FFF2-40B4-BE49-F238E27FC236}">
                  <a16:creationId xmlns:a16="http://schemas.microsoft.com/office/drawing/2014/main" id="{7DD2C31E-4769-255D-C429-006B953D27E4}"/>
                </a:ext>
              </a:extLst>
            </p:cNvPr>
            <p:cNvSpPr/>
            <p:nvPr/>
          </p:nvSpPr>
          <p:spPr>
            <a:xfrm>
              <a:off x="3783894" y="4429889"/>
              <a:ext cx="294943" cy="1738942"/>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RP-AU</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26" name="ZoneTexte 25">
            <a:extLst>
              <a:ext uri="{FF2B5EF4-FFF2-40B4-BE49-F238E27FC236}">
                <a16:creationId xmlns:a16="http://schemas.microsoft.com/office/drawing/2014/main" id="{F840497C-5495-799E-820A-7D32655C0A2B}"/>
              </a:ext>
            </a:extLst>
          </p:cNvPr>
          <p:cNvSpPr txBox="1"/>
          <p:nvPr/>
        </p:nvSpPr>
        <p:spPr>
          <a:xfrm>
            <a:off x="344223" y="2662387"/>
            <a:ext cx="371803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BACTÉRIOLOGIE ET PHYSICO-CHIMIE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sp>
        <p:nvSpPr>
          <p:cNvPr id="27" name="ZoneTexte 26">
            <a:extLst>
              <a:ext uri="{FF2B5EF4-FFF2-40B4-BE49-F238E27FC236}">
                <a16:creationId xmlns:a16="http://schemas.microsoft.com/office/drawing/2014/main" id="{C7FCB52C-55A3-2120-C001-C1849BE65B85}"/>
              </a:ext>
            </a:extLst>
          </p:cNvPr>
          <p:cNvSpPr txBox="1"/>
          <p:nvPr/>
        </p:nvSpPr>
        <p:spPr>
          <a:xfrm>
            <a:off x="316513" y="3000941"/>
            <a:ext cx="172522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 En sous-traitance</a:t>
            </a:r>
            <a:endParaRPr kumimoji="0" lang="x-none" sz="1400" b="1" i="1"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endParaRPr>
          </a:p>
        </p:txBody>
      </p:sp>
      <p:grpSp>
        <p:nvGrpSpPr>
          <p:cNvPr id="28" name="Groupe 27">
            <a:extLst>
              <a:ext uri="{FF2B5EF4-FFF2-40B4-BE49-F238E27FC236}">
                <a16:creationId xmlns:a16="http://schemas.microsoft.com/office/drawing/2014/main" id="{BC8BFBB7-9DD8-9C7F-217E-60DD81B0A412}"/>
              </a:ext>
            </a:extLst>
          </p:cNvPr>
          <p:cNvGrpSpPr/>
          <p:nvPr/>
        </p:nvGrpSpPr>
        <p:grpSpPr>
          <a:xfrm>
            <a:off x="424723" y="5299947"/>
            <a:ext cx="6191016" cy="1241185"/>
            <a:chOff x="3779837" y="4429889"/>
            <a:chExt cx="6106504" cy="1241185"/>
          </a:xfrm>
        </p:grpSpPr>
        <p:sp>
          <p:nvSpPr>
            <p:cNvPr id="29" name="Rectangle 28">
              <a:extLst>
                <a:ext uri="{FF2B5EF4-FFF2-40B4-BE49-F238E27FC236}">
                  <a16:creationId xmlns:a16="http://schemas.microsoft.com/office/drawing/2014/main" id="{1B26F15A-F3B5-CE2E-B726-A3A9296B286D}"/>
                </a:ext>
              </a:extLst>
            </p:cNvPr>
            <p:cNvSpPr/>
            <p:nvPr/>
          </p:nvSpPr>
          <p:spPr>
            <a:xfrm>
              <a:off x="3779837" y="4429890"/>
              <a:ext cx="6106504" cy="1241184"/>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5D7026FE-6364-4E92-A658-8FB3224CBB2F}"/>
                </a:ext>
              </a:extLst>
            </p:cNvPr>
            <p:cNvSpPr txBox="1"/>
            <p:nvPr/>
          </p:nvSpPr>
          <p:spPr>
            <a:xfrm>
              <a:off x="4285846" y="4510763"/>
              <a:ext cx="5450280" cy="1041375"/>
            </a:xfrm>
            <a:prstGeom prst="rect">
              <a:avLst/>
            </a:prstGeom>
            <a:noFill/>
          </p:spPr>
          <p:txBody>
            <a:bodyPr wrap="square">
              <a:spAutoFit/>
            </a:bodyPr>
            <a:lstStyle/>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Spores de micro-organismes anaérobies sulfito-réductrices (100ml) / Bactéries coliformes (250ml) /  Entérocoques intestinaux (250ml) / Escherichia coli (250ml) / Pseudomonas aeruginosa (250ml) / Ammonium (en NH</a:t>
              </a:r>
              <a:r>
                <a:rPr kumimoji="0" lang="fr-FR" sz="1100" b="0" i="0" u="none" strike="noStrike" kern="1200" cap="none" spc="0" normalizeH="0" baseline="-25000" noProof="0" dirty="0">
                  <a:ln>
                    <a:noFill/>
                  </a:ln>
                  <a:solidFill>
                    <a:prstClr val="black"/>
                  </a:solidFill>
                  <a:effectLst/>
                  <a:uLnTx/>
                  <a:uFillTx/>
                  <a:latin typeface="Abadi Extra Light" panose="020B0204020104020204" pitchFamily="34" charset="0"/>
                  <a:ea typeface="+mn-ea"/>
                  <a:cs typeface="+mn-cs"/>
                </a:rPr>
                <a:t>4</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Aspect / Conductivité à 25°C / Couleur / Fer Total / Nitrates</a:t>
              </a:r>
              <a:r>
                <a:rPr lang="fr-FR" sz="1100" dirty="0">
                  <a:solidFill>
                    <a:prstClr val="black"/>
                  </a:solidFill>
                  <a:latin typeface="Abadi Extra Light" panose="020B0204020104020204" pitchFamily="34" charset="0"/>
                </a:rPr>
                <a:t> (en NO</a:t>
              </a:r>
              <a:r>
                <a:rPr lang="fr-FR" sz="1100" baseline="-25000" dirty="0">
                  <a:solidFill>
                    <a:prstClr val="black"/>
                  </a:solidFill>
                  <a:latin typeface="Abadi Extra Light" panose="020B0204020104020204" pitchFamily="34" charset="0"/>
                </a:rPr>
                <a:t>3</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Nitrites</a:t>
              </a:r>
              <a:r>
                <a:rPr lang="fr-FR" sz="1100" dirty="0">
                  <a:solidFill>
                    <a:prstClr val="black"/>
                  </a:solidFill>
                  <a:latin typeface="Abadi Extra Light" panose="020B0204020104020204" pitchFamily="34" charset="0"/>
                </a:rPr>
                <a:t> (en NO</a:t>
              </a:r>
              <a:r>
                <a:rPr lang="fr-FR" sz="1100" baseline="-25000" dirty="0">
                  <a:solidFill>
                    <a:prstClr val="black"/>
                  </a:solidFill>
                  <a:latin typeface="Abadi Extra Light" panose="020B0204020104020204" pitchFamily="34" charset="0"/>
                </a:rPr>
                <a:t>2</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Odeur / Saveur / Turbidité néphélométrique NFU</a:t>
              </a:r>
            </a:p>
          </p:txBody>
        </p:sp>
        <p:sp>
          <p:nvSpPr>
            <p:cNvPr id="31" name="Rectangle 30">
              <a:extLst>
                <a:ext uri="{FF2B5EF4-FFF2-40B4-BE49-F238E27FC236}">
                  <a16:creationId xmlns:a16="http://schemas.microsoft.com/office/drawing/2014/main" id="{FF6FE78F-A051-56AA-C995-3CDDF4AC3CE6}"/>
                </a:ext>
              </a:extLst>
            </p:cNvPr>
            <p:cNvSpPr/>
            <p:nvPr/>
          </p:nvSpPr>
          <p:spPr>
            <a:xfrm>
              <a:off x="3783894" y="4429889"/>
              <a:ext cx="294943" cy="1241184"/>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ECR</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2" name="Groupe 31">
            <a:extLst>
              <a:ext uri="{FF2B5EF4-FFF2-40B4-BE49-F238E27FC236}">
                <a16:creationId xmlns:a16="http://schemas.microsoft.com/office/drawing/2014/main" id="{DF7BA7CD-879F-3D34-CFCD-6A229D447BB4}"/>
              </a:ext>
            </a:extLst>
          </p:cNvPr>
          <p:cNvGrpSpPr/>
          <p:nvPr/>
        </p:nvGrpSpPr>
        <p:grpSpPr>
          <a:xfrm>
            <a:off x="431461" y="6743295"/>
            <a:ext cx="6212253" cy="997355"/>
            <a:chOff x="3779837" y="4429889"/>
            <a:chExt cx="6106504" cy="997355"/>
          </a:xfrm>
        </p:grpSpPr>
        <p:sp>
          <p:nvSpPr>
            <p:cNvPr id="33" name="Rectangle 32">
              <a:extLst>
                <a:ext uri="{FF2B5EF4-FFF2-40B4-BE49-F238E27FC236}">
                  <a16:creationId xmlns:a16="http://schemas.microsoft.com/office/drawing/2014/main" id="{11CA64CC-01AF-DB5D-3F1F-4710D9653DF6}"/>
                </a:ext>
              </a:extLst>
            </p:cNvPr>
            <p:cNvSpPr/>
            <p:nvPr/>
          </p:nvSpPr>
          <p:spPr>
            <a:xfrm>
              <a:off x="3779837" y="4429890"/>
              <a:ext cx="6106504" cy="997354"/>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B2AA50F7-53CA-5AEF-2186-EB108CD3D55F}"/>
                </a:ext>
              </a:extLst>
            </p:cNvPr>
            <p:cNvSpPr txBox="1"/>
            <p:nvPr/>
          </p:nvSpPr>
          <p:spPr>
            <a:xfrm>
              <a:off x="4285846" y="4518927"/>
              <a:ext cx="5450280" cy="850939"/>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Analyses de types ECR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Anhydride Carbonique Libre / Chlorite / Chlorure de vinyle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Dose indicative </a:t>
              </a:r>
              <a:r>
                <a:rPr lang="fr-FR" sz="1100" dirty="0">
                  <a:solidFill>
                    <a:prstClr val="black"/>
                  </a:solidFill>
                  <a:latin typeface="Abadi Extra Light" panose="020B0204020104020204" pitchFamily="34" charset="0"/>
                </a:rPr>
                <a:t>t</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otale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Epichlorhydrine</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Extraction SPE en ligne et dosage par LC/MS/MS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6 Hydrocarbures aromatiques polycycliques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srgbClr val="E5F73B"/>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Pesticides organochlorés / Polluants organiques persistants</a:t>
              </a:r>
              <a:r>
                <a:rPr kumimoji="0" lang="fr-FR" sz="12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Trihalométhanes</a:t>
              </a:r>
              <a:r>
                <a:rPr kumimoji="0" lang="fr-FR" sz="1100" b="0" i="0" u="none" strike="noStrike" kern="1200" cap="none" spc="0" normalizeH="0" baseline="0" noProof="0" dirty="0">
                  <a:ln>
                    <a:noFill/>
                  </a:ln>
                  <a:solidFill>
                    <a:srgbClr val="00B0F0"/>
                  </a:solidFill>
                  <a:effectLst/>
                  <a:uLnTx/>
                  <a:uFillTx/>
                  <a:latin typeface="Abadi Extra Light" panose="020B0204020104020204" pitchFamily="34" charset="0"/>
                  <a:ea typeface="+mn-ea"/>
                  <a:cs typeface="+mn-cs"/>
                </a:rPr>
                <a:t>*</a:t>
              </a:r>
            </a:p>
          </p:txBody>
        </p:sp>
        <p:sp>
          <p:nvSpPr>
            <p:cNvPr id="35" name="Rectangle 34">
              <a:extLst>
                <a:ext uri="{FF2B5EF4-FFF2-40B4-BE49-F238E27FC236}">
                  <a16:creationId xmlns:a16="http://schemas.microsoft.com/office/drawing/2014/main" id="{F2169D3D-4804-B1DB-205C-504233D69CE3}"/>
                </a:ext>
              </a:extLst>
            </p:cNvPr>
            <p:cNvSpPr/>
            <p:nvPr/>
          </p:nvSpPr>
          <p:spPr>
            <a:xfrm>
              <a:off x="3783894" y="4429889"/>
              <a:ext cx="294943" cy="997354"/>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ECC</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pic>
        <p:nvPicPr>
          <p:cNvPr id="2" name="Image 1">
            <a:hlinkClick r:id="rId3" action="ppaction://hlinksldjump"/>
            <a:extLst>
              <a:ext uri="{FF2B5EF4-FFF2-40B4-BE49-F238E27FC236}">
                <a16:creationId xmlns:a16="http://schemas.microsoft.com/office/drawing/2014/main" id="{C78A77B4-ECDA-F909-B47D-C9A5F85492B5}"/>
              </a:ext>
            </a:extLst>
          </p:cNvPr>
          <p:cNvPicPr>
            <a:picLocks noChangeAspect="1"/>
          </p:cNvPicPr>
          <p:nvPr/>
        </p:nvPicPr>
        <p:blipFill>
          <a:blip r:embed="rId4"/>
          <a:stretch>
            <a:fillRect/>
          </a:stretch>
        </p:blipFill>
        <p:spPr>
          <a:xfrm>
            <a:off x="6875587" y="8583469"/>
            <a:ext cx="445047" cy="1877731"/>
          </a:xfrm>
          <a:prstGeom prst="rect">
            <a:avLst/>
          </a:prstGeom>
        </p:spPr>
      </p:pic>
      <p:grpSp>
        <p:nvGrpSpPr>
          <p:cNvPr id="3" name="Groupe 2">
            <a:extLst>
              <a:ext uri="{FF2B5EF4-FFF2-40B4-BE49-F238E27FC236}">
                <a16:creationId xmlns:a16="http://schemas.microsoft.com/office/drawing/2014/main" id="{E7ECDE8F-320A-E0AF-6498-806F4D018249}"/>
              </a:ext>
            </a:extLst>
          </p:cNvPr>
          <p:cNvGrpSpPr/>
          <p:nvPr/>
        </p:nvGrpSpPr>
        <p:grpSpPr>
          <a:xfrm>
            <a:off x="429467" y="7955667"/>
            <a:ext cx="6212252" cy="1234643"/>
            <a:chOff x="3779837" y="4429888"/>
            <a:chExt cx="6106504" cy="1234643"/>
          </a:xfrm>
        </p:grpSpPr>
        <p:sp>
          <p:nvSpPr>
            <p:cNvPr id="4" name="Rectangle 3">
              <a:extLst>
                <a:ext uri="{FF2B5EF4-FFF2-40B4-BE49-F238E27FC236}">
                  <a16:creationId xmlns:a16="http://schemas.microsoft.com/office/drawing/2014/main" id="{C37D7D52-0A0A-EA14-AC59-BDD6DADD7151}"/>
                </a:ext>
              </a:extLst>
            </p:cNvPr>
            <p:cNvSpPr/>
            <p:nvPr/>
          </p:nvSpPr>
          <p:spPr>
            <a:xfrm>
              <a:off x="3779837" y="4429889"/>
              <a:ext cx="6106504" cy="1234641"/>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EE90A12B-7E3B-560B-5378-1D7FAAEF2FEB}"/>
                </a:ext>
              </a:extLst>
            </p:cNvPr>
            <p:cNvSpPr txBox="1"/>
            <p:nvPr/>
          </p:nvSpPr>
          <p:spPr>
            <a:xfrm>
              <a:off x="4257449" y="4627225"/>
              <a:ext cx="5450280" cy="84901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aérobies revivifiables à 36°C / Spores de micro-organismes anaérobies </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sulfito</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-réductrices (100ml) / Bactéries coliformes (250ml) / Entérocoques intestinaux (250ml) / Escherichia coli (250ml) / Pseudomonas aeruginosa (250ml) </a:t>
              </a:r>
            </a:p>
          </p:txBody>
        </p:sp>
        <p:sp>
          <p:nvSpPr>
            <p:cNvPr id="6" name="Rectangle 5">
              <a:extLst>
                <a:ext uri="{FF2B5EF4-FFF2-40B4-BE49-F238E27FC236}">
                  <a16:creationId xmlns:a16="http://schemas.microsoft.com/office/drawing/2014/main" id="{4B3D9B58-6EAD-E8F4-EDF4-84F7D893A78B}"/>
                </a:ext>
              </a:extLst>
            </p:cNvPr>
            <p:cNvSpPr/>
            <p:nvPr/>
          </p:nvSpPr>
          <p:spPr>
            <a:xfrm>
              <a:off x="3783894" y="4429888"/>
              <a:ext cx="294943" cy="1234643"/>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spc="80" dirty="0">
                  <a:solidFill>
                    <a:prstClr val="white"/>
                  </a:solidFill>
                  <a:latin typeface="Abadi" panose="020B0604020104020204" pitchFamily="34" charset="0"/>
                </a:rPr>
                <a:t>B3EAUBOUT</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3538405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FAFF674A-F9A4-1252-B950-364C8438F79C}"/>
              </a:ext>
            </a:extLst>
          </p:cNvPr>
          <p:cNvGrpSpPr/>
          <p:nvPr/>
        </p:nvGrpSpPr>
        <p:grpSpPr>
          <a:xfrm>
            <a:off x="-22142" y="0"/>
            <a:ext cx="576000" cy="4740266"/>
            <a:chOff x="0" y="0"/>
            <a:chExt cx="576000" cy="4740266"/>
          </a:xfrm>
        </p:grpSpPr>
        <p:sp>
          <p:nvSpPr>
            <p:cNvPr id="13" name="Rectangle 12">
              <a:extLst>
                <a:ext uri="{FF2B5EF4-FFF2-40B4-BE49-F238E27FC236}">
                  <a16:creationId xmlns:a16="http://schemas.microsoft.com/office/drawing/2014/main" id="{9B05B79C-EA34-F668-406D-FC227A5CD459}"/>
                </a:ext>
              </a:extLst>
            </p:cNvPr>
            <p:cNvSpPr/>
            <p:nvPr/>
          </p:nvSpPr>
          <p:spPr>
            <a:xfrm>
              <a:off x="0" y="420266"/>
              <a:ext cx="576000" cy="4320000"/>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64FB748-357D-5A4A-1945-EBF13B1CF4A1}"/>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2CB8245D-6952-C548-D058-D875B3B3CB72}"/>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26</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BE2786E0-65C0-517D-5BAD-4DAF87CE702A}"/>
                </a:ext>
              </a:extLst>
            </p:cNvPr>
            <p:cNvSpPr txBox="1"/>
            <p:nvPr/>
          </p:nvSpPr>
          <p:spPr>
            <a:xfrm>
              <a:off x="4217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DE LOISIRS</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1" name="ZoneTexte 10">
            <a:extLst>
              <a:ext uri="{FF2B5EF4-FFF2-40B4-BE49-F238E27FC236}">
                <a16:creationId xmlns:a16="http://schemas.microsoft.com/office/drawing/2014/main" id="{20C64254-BABB-F5A3-50DB-A376E7124A86}"/>
              </a:ext>
            </a:extLst>
          </p:cNvPr>
          <p:cNvSpPr txBox="1"/>
          <p:nvPr/>
        </p:nvSpPr>
        <p:spPr>
          <a:xfrm>
            <a:off x="958211" y="2662387"/>
            <a:ext cx="371803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BACTÉRIOLOGIE ET PHYSICO-CHIMIE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sp>
        <p:nvSpPr>
          <p:cNvPr id="18" name="Rectangle 8">
            <a:extLst>
              <a:ext uri="{FF2B5EF4-FFF2-40B4-BE49-F238E27FC236}">
                <a16:creationId xmlns:a16="http://schemas.microsoft.com/office/drawing/2014/main" id="{6D817A9B-BDD3-B0D1-5464-FB2870085479}"/>
              </a:ext>
            </a:extLst>
          </p:cNvPr>
          <p:cNvSpPr/>
          <p:nvPr/>
        </p:nvSpPr>
        <p:spPr>
          <a:xfrm>
            <a:off x="2384897" y="1115387"/>
            <a:ext cx="5174778"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31531" y="579947"/>
                </a:lnTo>
                <a:cubicBezTo>
                  <a:pt x="84083" y="38663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DD655C33-E66D-3FF8-9092-7DD0B9163972}"/>
              </a:ext>
            </a:extLst>
          </p:cNvPr>
          <p:cNvSpPr txBox="1"/>
          <p:nvPr/>
        </p:nvSpPr>
        <p:spPr>
          <a:xfrm>
            <a:off x="2693892" y="1233025"/>
            <a:ext cx="484574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2" name="Ellipse 21">
            <a:extLst>
              <a:ext uri="{FF2B5EF4-FFF2-40B4-BE49-F238E27FC236}">
                <a16:creationId xmlns:a16="http://schemas.microsoft.com/office/drawing/2014/main" id="{BF67B4C0-CA5B-A51F-D5F2-AF11378A74F0}"/>
              </a:ext>
            </a:extLst>
          </p:cNvPr>
          <p:cNvSpPr/>
          <p:nvPr/>
        </p:nvSpPr>
        <p:spPr>
          <a:xfrm>
            <a:off x="1073893" y="591033"/>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22">
            <a:extLst>
              <a:ext uri="{FF2B5EF4-FFF2-40B4-BE49-F238E27FC236}">
                <a16:creationId xmlns:a16="http://schemas.microsoft.com/office/drawing/2014/main" id="{5F2065A1-FD75-7223-17A5-30669F8431CF}"/>
              </a:ext>
            </a:extLst>
          </p:cNvPr>
          <p:cNvSpPr/>
          <p:nvPr/>
        </p:nvSpPr>
        <p:spPr>
          <a:xfrm>
            <a:off x="1085276" y="591033"/>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5" name="Groupe 34">
            <a:extLst>
              <a:ext uri="{FF2B5EF4-FFF2-40B4-BE49-F238E27FC236}">
                <a16:creationId xmlns:a16="http://schemas.microsoft.com/office/drawing/2014/main" id="{18C15419-64A0-AA6D-581B-D7742A09D075}"/>
              </a:ext>
            </a:extLst>
          </p:cNvPr>
          <p:cNvGrpSpPr/>
          <p:nvPr/>
        </p:nvGrpSpPr>
        <p:grpSpPr>
          <a:xfrm>
            <a:off x="1073893" y="3650485"/>
            <a:ext cx="5734892" cy="1367465"/>
            <a:chOff x="3779837" y="4429888"/>
            <a:chExt cx="6106504" cy="818432"/>
          </a:xfrm>
        </p:grpSpPr>
        <p:sp>
          <p:nvSpPr>
            <p:cNvPr id="36" name="Rectangle 35">
              <a:extLst>
                <a:ext uri="{FF2B5EF4-FFF2-40B4-BE49-F238E27FC236}">
                  <a16:creationId xmlns:a16="http://schemas.microsoft.com/office/drawing/2014/main" id="{87F4045F-BF0B-967F-6791-9EF4497AC2F0}"/>
                </a:ext>
              </a:extLst>
            </p:cNvPr>
            <p:cNvSpPr/>
            <p:nvPr/>
          </p:nvSpPr>
          <p:spPr>
            <a:xfrm>
              <a:off x="3779837" y="4429889"/>
              <a:ext cx="6106504" cy="818431"/>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D91F0AA0-BB75-F33F-FCC0-3F565083B3CF}"/>
                </a:ext>
              </a:extLst>
            </p:cNvPr>
            <p:cNvSpPr txBox="1"/>
            <p:nvPr/>
          </p:nvSpPr>
          <p:spPr>
            <a:xfrm>
              <a:off x="4254410" y="4469739"/>
              <a:ext cx="5450280" cy="739546"/>
            </a:xfrm>
            <a:prstGeom prst="rect">
              <a:avLst/>
            </a:prstGeom>
            <a:noFill/>
          </p:spPr>
          <p:txBody>
            <a:bodyPr wrap="square">
              <a:spAutoFit/>
            </a:bodyPr>
            <a:lstStyle/>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36°C / Staphylocoques pathogènes (100ml) / Spores de micro-organismes anaérobies </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sulfito</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-réductrices (100ml) / </a:t>
              </a:r>
              <a:r>
                <a:rPr lang="fr-FR" sz="1100" dirty="0">
                  <a:latin typeface="Abadi Extra Light" panose="020B0204020104020204" pitchFamily="34" charset="0"/>
                </a:rPr>
                <a:t>Entérocoques intestinaux (100ml) / </a:t>
              </a:r>
              <a:r>
                <a:rPr lang="fr-FR" sz="1100" dirty="0">
                  <a:solidFill>
                    <a:prstClr val="black"/>
                  </a:solidFill>
                  <a:latin typeface="Abadi Extra Light" panose="020B0204020104020204" pitchFamily="34" charset="0"/>
                </a:rPr>
                <a:t>Escherichia coli (100ml) /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Pseudomonas aeruginosa (100ml) / Chlore combiné / Chlore Total / Chlore libre / Température de l’eau sur place / pH / Chlorures / Stabilisant - Acide isocyanurique / Chlore disponible / Carbone organique total </a:t>
              </a:r>
              <a:r>
                <a:rPr lang="fr-FR" sz="1100" dirty="0">
                  <a:solidFill>
                    <a:prstClr val="black"/>
                  </a:solidFill>
                  <a:latin typeface="Abadi Extra Light" panose="020B0204020104020204" pitchFamily="34" charset="0"/>
                </a:rPr>
                <a:t>/ Turbidité </a:t>
              </a:r>
              <a:r>
                <a:rPr lang="fr-FR" sz="1100" dirty="0" err="1">
                  <a:solidFill>
                    <a:prstClr val="black"/>
                  </a:solidFill>
                  <a:latin typeface="Abadi Extra Light" panose="020B0204020104020204" pitchFamily="34" charset="0"/>
                </a:rPr>
                <a:t>néphélométrique</a:t>
              </a:r>
              <a:r>
                <a:rPr lang="fr-FR" sz="1100" dirty="0">
                  <a:solidFill>
                    <a:prstClr val="black"/>
                  </a:solidFill>
                  <a:latin typeface="Abadi Extra Light" panose="020B0204020104020204" pitchFamily="34" charset="0"/>
                </a:rPr>
                <a:t> NFU</a:t>
              </a: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38" name="Rectangle 37">
              <a:extLst>
                <a:ext uri="{FF2B5EF4-FFF2-40B4-BE49-F238E27FC236}">
                  <a16:creationId xmlns:a16="http://schemas.microsoft.com/office/drawing/2014/main" id="{C063E573-415D-C8B7-837D-45068746FB45}"/>
                </a:ext>
              </a:extLst>
            </p:cNvPr>
            <p:cNvSpPr/>
            <p:nvPr/>
          </p:nvSpPr>
          <p:spPr>
            <a:xfrm>
              <a:off x="3783894" y="4429888"/>
              <a:ext cx="294943" cy="818431"/>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PIS3</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39" name="ZoneTexte 38">
            <a:extLst>
              <a:ext uri="{FF2B5EF4-FFF2-40B4-BE49-F238E27FC236}">
                <a16:creationId xmlns:a16="http://schemas.microsoft.com/office/drawing/2014/main" id="{4EBBB555-70A1-5AE9-C097-A297FAC6D8FF}"/>
              </a:ext>
            </a:extLst>
          </p:cNvPr>
          <p:cNvSpPr txBox="1"/>
          <p:nvPr/>
        </p:nvSpPr>
        <p:spPr>
          <a:xfrm>
            <a:off x="5317881" y="3054510"/>
            <a:ext cx="156146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80" normalizeH="0" baseline="0" noProof="0" dirty="0">
                <a:ln>
                  <a:noFill/>
                </a:ln>
                <a:solidFill>
                  <a:srgbClr val="7030A0"/>
                </a:solidFill>
                <a:effectLst/>
                <a:uLnTx/>
                <a:uFillTx/>
                <a:latin typeface="Abadi" panose="020B0604020104020204" pitchFamily="34" charset="0"/>
                <a:ea typeface="+mn-ea"/>
                <a:cs typeface="Arial" panose="020B0604020202020204" pitchFamily="34" charset="0"/>
              </a:rPr>
              <a:t>PISCINES</a:t>
            </a:r>
            <a:endParaRPr kumimoji="0" lang="x-none" sz="1800" b="0" i="0" u="none" strike="noStrike" kern="1200" cap="none" spc="80" normalizeH="0" baseline="0" noProof="0" dirty="0">
              <a:ln>
                <a:noFill/>
              </a:ln>
              <a:solidFill>
                <a:srgbClr val="7030A0"/>
              </a:solidFill>
              <a:effectLst/>
              <a:uLnTx/>
              <a:uFillTx/>
              <a:latin typeface="Abadi" panose="020B0604020104020204" pitchFamily="34" charset="0"/>
              <a:ea typeface="+mn-ea"/>
              <a:cs typeface="Arial" panose="020B0604020202020204" pitchFamily="34" charset="0"/>
            </a:endParaRPr>
          </a:p>
        </p:txBody>
      </p:sp>
      <p:pic>
        <p:nvPicPr>
          <p:cNvPr id="45" name="Graphique 44" descr="Laboratoire de chimie">
            <a:extLst>
              <a:ext uri="{FF2B5EF4-FFF2-40B4-BE49-F238E27FC236}">
                <a16:creationId xmlns:a16="http://schemas.microsoft.com/office/drawing/2014/main" id="{8F8BA2CB-DDD3-26FE-15E4-E7D9401902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91" y="6157873"/>
            <a:ext cx="8089037" cy="8089037"/>
          </a:xfrm>
          <a:prstGeom prst="rect">
            <a:avLst/>
          </a:prstGeom>
        </p:spPr>
      </p:pic>
      <p:pic>
        <p:nvPicPr>
          <p:cNvPr id="2" name="Image 1">
            <a:hlinkClick r:id="rId5" action="ppaction://hlinksldjump"/>
            <a:extLst>
              <a:ext uri="{FF2B5EF4-FFF2-40B4-BE49-F238E27FC236}">
                <a16:creationId xmlns:a16="http://schemas.microsoft.com/office/drawing/2014/main" id="{11FEB51B-1F9F-1FC9-9D0C-0BEA6C70FCED}"/>
              </a:ext>
            </a:extLst>
          </p:cNvPr>
          <p:cNvPicPr>
            <a:picLocks noChangeAspect="1"/>
          </p:cNvPicPr>
          <p:nvPr/>
        </p:nvPicPr>
        <p:blipFill>
          <a:blip r:embed="rId6"/>
          <a:stretch>
            <a:fillRect/>
          </a:stretch>
        </p:blipFill>
        <p:spPr>
          <a:xfrm>
            <a:off x="278829" y="8583469"/>
            <a:ext cx="445047" cy="1877731"/>
          </a:xfrm>
          <a:prstGeom prst="rect">
            <a:avLst/>
          </a:prstGeom>
        </p:spPr>
      </p:pic>
    </p:spTree>
    <p:extLst>
      <p:ext uri="{BB962C8B-B14F-4D97-AF65-F5344CB8AC3E}">
        <p14:creationId xmlns:p14="http://schemas.microsoft.com/office/powerpoint/2010/main" val="60994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6652D16F-4839-49A7-9940-88E63DB527A5}"/>
              </a:ext>
            </a:extLst>
          </p:cNvPr>
          <p:cNvSpPr/>
          <p:nvPr/>
        </p:nvSpPr>
        <p:spPr>
          <a:xfrm>
            <a:off x="746006" y="540504"/>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8">
            <a:extLst>
              <a:ext uri="{FF2B5EF4-FFF2-40B4-BE49-F238E27FC236}">
                <a16:creationId xmlns:a16="http://schemas.microsoft.com/office/drawing/2014/main" id="{4D386FED-485A-AF25-0862-2F195AE4FF4C}"/>
              </a:ext>
            </a:extLst>
          </p:cNvPr>
          <p:cNvSpPr/>
          <p:nvPr/>
        </p:nvSpPr>
        <p:spPr>
          <a:xfrm>
            <a:off x="2299542" y="1074109"/>
            <a:ext cx="4128964"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13763 w 4223553"/>
              <a:gd name="connsiteY3" fmla="*/ 59045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13763" y="590457"/>
                </a:lnTo>
                <a:cubicBezTo>
                  <a:pt x="66315" y="39714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A55D7C23-4315-E17D-58F8-DBEDB547D7B8}"/>
              </a:ext>
            </a:extLst>
          </p:cNvPr>
          <p:cNvSpPr txBox="1"/>
          <p:nvPr/>
        </p:nvSpPr>
        <p:spPr>
          <a:xfrm>
            <a:off x="2347422" y="1189550"/>
            <a:ext cx="396801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4" name="Ellipse 23">
            <a:extLst>
              <a:ext uri="{FF2B5EF4-FFF2-40B4-BE49-F238E27FC236}">
                <a16:creationId xmlns:a16="http://schemas.microsoft.com/office/drawing/2014/main" id="{4CE32033-519F-A2DB-A510-35A991F5415F}"/>
              </a:ext>
            </a:extLst>
          </p:cNvPr>
          <p:cNvSpPr/>
          <p:nvPr/>
        </p:nvSpPr>
        <p:spPr>
          <a:xfrm>
            <a:off x="717757" y="566382"/>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77E61076-D026-BC5A-3B43-0BB1145C8D6F}"/>
              </a:ext>
            </a:extLst>
          </p:cNvPr>
          <p:cNvSpPr/>
          <p:nvPr/>
        </p:nvSpPr>
        <p:spPr>
          <a:xfrm>
            <a:off x="736341" y="566378"/>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F840497C-5495-799E-820A-7D32655C0A2B}"/>
              </a:ext>
            </a:extLst>
          </p:cNvPr>
          <p:cNvSpPr txBox="1"/>
          <p:nvPr/>
        </p:nvSpPr>
        <p:spPr>
          <a:xfrm>
            <a:off x="385416" y="2606967"/>
            <a:ext cx="1994053"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BACTÉRIOLOGIE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grpSp>
        <p:nvGrpSpPr>
          <p:cNvPr id="2" name="Groupe 1">
            <a:extLst>
              <a:ext uri="{FF2B5EF4-FFF2-40B4-BE49-F238E27FC236}">
                <a16:creationId xmlns:a16="http://schemas.microsoft.com/office/drawing/2014/main" id="{0A8A1091-CC28-6F36-E140-92472D5E3BAC}"/>
              </a:ext>
            </a:extLst>
          </p:cNvPr>
          <p:cNvGrpSpPr/>
          <p:nvPr/>
        </p:nvGrpSpPr>
        <p:grpSpPr>
          <a:xfrm>
            <a:off x="496079" y="3191564"/>
            <a:ext cx="6216638" cy="769030"/>
            <a:chOff x="3779837" y="4429889"/>
            <a:chExt cx="6106504" cy="769030"/>
          </a:xfrm>
        </p:grpSpPr>
        <p:sp>
          <p:nvSpPr>
            <p:cNvPr id="3" name="Rectangle 2">
              <a:extLst>
                <a:ext uri="{FF2B5EF4-FFF2-40B4-BE49-F238E27FC236}">
                  <a16:creationId xmlns:a16="http://schemas.microsoft.com/office/drawing/2014/main" id="{0C7CB1BA-081D-FA59-E9A7-73313272A11C}"/>
                </a:ext>
              </a:extLst>
            </p:cNvPr>
            <p:cNvSpPr/>
            <p:nvPr/>
          </p:nvSpPr>
          <p:spPr>
            <a:xfrm>
              <a:off x="3779837" y="4429890"/>
              <a:ext cx="6106504" cy="76902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4115881-C541-2222-2362-ABBEC681EC7E}"/>
                </a:ext>
              </a:extLst>
            </p:cNvPr>
            <p:cNvSpPr txBox="1"/>
            <p:nvPr/>
          </p:nvSpPr>
          <p:spPr>
            <a:xfrm>
              <a:off x="4196038" y="4479503"/>
              <a:ext cx="5532944" cy="65665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30°C / Staphylocoques pathogènes (100ml) / Salmonelle </a:t>
              </a:r>
              <a:r>
                <a:rPr kumimoji="0" lang="fr-FR" sz="1100" i="0" u="none" strike="noStrike" kern="1200" cap="none" spc="0" normalizeH="0" baseline="0" noProof="0" dirty="0">
                  <a:ln>
                    <a:noFill/>
                  </a:ln>
                  <a:effectLst/>
                  <a:uLnTx/>
                  <a:uFillTx/>
                  <a:latin typeface="Abadi Extra Light" panose="020B0204020104020204" pitchFamily="34" charset="0"/>
                  <a:ea typeface="+mn-ea"/>
                  <a:cs typeface="+mn-cs"/>
                </a:rPr>
                <a:t>(100ml) /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Bactéries coliformes (100ml) / Pseudomonas (</a:t>
              </a:r>
              <a:r>
                <a:rPr kumimoji="0" lang="fr-FR" sz="1100" b="0" i="0" u="none" strike="noStrike" kern="1200" cap="none" spc="0" normalizeH="0" baseline="0" noProof="0" dirty="0">
                  <a:ln>
                    <a:noFill/>
                  </a:ln>
                  <a:effectLst/>
                  <a:uLnTx/>
                  <a:uFillTx/>
                  <a:latin typeface="Abadi Extra Light" panose="020B0204020104020204" pitchFamily="34" charset="0"/>
                  <a:ea typeface="+mn-ea"/>
                  <a:cs typeface="+mn-cs"/>
                </a:rPr>
                <a:t>10ml</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Escherichia coli (100ml) / Levures / Moisissures</a:t>
              </a:r>
            </a:p>
          </p:txBody>
        </p:sp>
        <p:sp>
          <p:nvSpPr>
            <p:cNvPr id="5" name="Rectangle 4">
              <a:extLst>
                <a:ext uri="{FF2B5EF4-FFF2-40B4-BE49-F238E27FC236}">
                  <a16:creationId xmlns:a16="http://schemas.microsoft.com/office/drawing/2014/main" id="{7802CCF8-6DBE-D0D6-97B3-EE7FEA8466C9}"/>
                </a:ext>
              </a:extLst>
            </p:cNvPr>
            <p:cNvSpPr/>
            <p:nvPr/>
          </p:nvSpPr>
          <p:spPr>
            <a:xfrm>
              <a:off x="3783894" y="4429889"/>
              <a:ext cx="294943" cy="76902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HEMOD</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6" name="Groupe 5">
            <a:extLst>
              <a:ext uri="{FF2B5EF4-FFF2-40B4-BE49-F238E27FC236}">
                <a16:creationId xmlns:a16="http://schemas.microsoft.com/office/drawing/2014/main" id="{FC7C461E-CAFF-F967-6F7B-E9F7C1DC9790}"/>
              </a:ext>
            </a:extLst>
          </p:cNvPr>
          <p:cNvGrpSpPr/>
          <p:nvPr/>
        </p:nvGrpSpPr>
        <p:grpSpPr>
          <a:xfrm>
            <a:off x="496079" y="4080718"/>
            <a:ext cx="6216638" cy="769030"/>
            <a:chOff x="3779837" y="4429889"/>
            <a:chExt cx="6106504" cy="769030"/>
          </a:xfrm>
        </p:grpSpPr>
        <p:sp>
          <p:nvSpPr>
            <p:cNvPr id="7" name="Rectangle 6">
              <a:extLst>
                <a:ext uri="{FF2B5EF4-FFF2-40B4-BE49-F238E27FC236}">
                  <a16:creationId xmlns:a16="http://schemas.microsoft.com/office/drawing/2014/main" id="{20B52882-68F3-EBA6-1D0F-AD45E5AAA402}"/>
                </a:ext>
              </a:extLst>
            </p:cNvPr>
            <p:cNvSpPr/>
            <p:nvPr/>
          </p:nvSpPr>
          <p:spPr>
            <a:xfrm>
              <a:off x="3779837" y="4429891"/>
              <a:ext cx="6106504" cy="769028"/>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7803075F-2DD3-285C-B2A9-68813EE6A889}"/>
                </a:ext>
              </a:extLst>
            </p:cNvPr>
            <p:cNvSpPr txBox="1"/>
            <p:nvPr/>
          </p:nvSpPr>
          <p:spPr>
            <a:xfrm>
              <a:off x="4424638" y="4479503"/>
              <a:ext cx="5311488" cy="65665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30°C / Staphylocoques pathogènes (100ml) / Bactéries coliformes (100ml) / Escherichia coli (100ml) / Levures / Moisissures / Pseudomonas (10ml) / Salmonelle </a:t>
              </a:r>
              <a:r>
                <a:rPr kumimoji="0" lang="fr-FR" sz="1100" i="0" u="none" strike="noStrike" kern="1200" cap="none" spc="0" normalizeH="0" baseline="0" noProof="0" dirty="0">
                  <a:ln>
                    <a:noFill/>
                  </a:ln>
                  <a:effectLst/>
                  <a:uLnTx/>
                  <a:uFillTx/>
                  <a:latin typeface="Abadi Extra Light" panose="020B0204020104020204" pitchFamily="34" charset="0"/>
                  <a:ea typeface="+mn-ea"/>
                  <a:cs typeface="+mn-cs"/>
                </a:rPr>
                <a:t>(100 ml)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Test au limulus (endotoxines bactériennes)/ </a:t>
              </a:r>
            </a:p>
          </p:txBody>
        </p:sp>
        <p:sp>
          <p:nvSpPr>
            <p:cNvPr id="11" name="Rectangle 10">
              <a:extLst>
                <a:ext uri="{FF2B5EF4-FFF2-40B4-BE49-F238E27FC236}">
                  <a16:creationId xmlns:a16="http://schemas.microsoft.com/office/drawing/2014/main" id="{4A9037D8-EA89-CCFE-69A7-3F2990C1AB30}"/>
                </a:ext>
              </a:extLst>
            </p:cNvPr>
            <p:cNvSpPr/>
            <p:nvPr/>
          </p:nvSpPr>
          <p:spPr>
            <a:xfrm>
              <a:off x="3783894" y="4429889"/>
              <a:ext cx="490530" cy="76902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HEMOD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 ENDO</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18" name="Groupe 17">
            <a:extLst>
              <a:ext uri="{FF2B5EF4-FFF2-40B4-BE49-F238E27FC236}">
                <a16:creationId xmlns:a16="http://schemas.microsoft.com/office/drawing/2014/main" id="{4DF0EC95-4F13-4D4F-A686-43B0AADCD44E}"/>
              </a:ext>
            </a:extLst>
          </p:cNvPr>
          <p:cNvGrpSpPr/>
          <p:nvPr/>
        </p:nvGrpSpPr>
        <p:grpSpPr>
          <a:xfrm>
            <a:off x="509862" y="4966677"/>
            <a:ext cx="6216638" cy="947559"/>
            <a:chOff x="3779837" y="4401855"/>
            <a:chExt cx="6106504" cy="947559"/>
          </a:xfrm>
        </p:grpSpPr>
        <p:sp>
          <p:nvSpPr>
            <p:cNvPr id="20" name="Rectangle 19">
              <a:extLst>
                <a:ext uri="{FF2B5EF4-FFF2-40B4-BE49-F238E27FC236}">
                  <a16:creationId xmlns:a16="http://schemas.microsoft.com/office/drawing/2014/main" id="{673041CE-CDB8-8323-C236-01D6E9A9BEDB}"/>
                </a:ext>
              </a:extLst>
            </p:cNvPr>
            <p:cNvSpPr/>
            <p:nvPr/>
          </p:nvSpPr>
          <p:spPr>
            <a:xfrm>
              <a:off x="3779837" y="4404490"/>
              <a:ext cx="6106504" cy="944924"/>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ZoneTexte 43">
              <a:extLst>
                <a:ext uri="{FF2B5EF4-FFF2-40B4-BE49-F238E27FC236}">
                  <a16:creationId xmlns:a16="http://schemas.microsoft.com/office/drawing/2014/main" id="{29AE9D26-2619-E482-EA34-03060554C537}"/>
                </a:ext>
              </a:extLst>
            </p:cNvPr>
            <p:cNvSpPr txBox="1"/>
            <p:nvPr/>
          </p:nvSpPr>
          <p:spPr>
            <a:xfrm>
              <a:off x="4196038" y="4562053"/>
              <a:ext cx="5532944" cy="65665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Spores de bactéries anaérobies sulfito-réductrices (100ml) / Bactéries coliformes (100ml) / Entérocoques intestinaux (100ml) / Escherichia coli (100ml) / Pseudomonas aeruginosa (100ml)</a:t>
              </a:r>
            </a:p>
          </p:txBody>
        </p:sp>
        <p:sp>
          <p:nvSpPr>
            <p:cNvPr id="45" name="Rectangle 44">
              <a:extLst>
                <a:ext uri="{FF2B5EF4-FFF2-40B4-BE49-F238E27FC236}">
                  <a16:creationId xmlns:a16="http://schemas.microsoft.com/office/drawing/2014/main" id="{DCCD37BF-B3A2-0102-FE0A-B4D5C23CDD3A}"/>
                </a:ext>
              </a:extLst>
            </p:cNvPr>
            <p:cNvSpPr/>
            <p:nvPr/>
          </p:nvSpPr>
          <p:spPr>
            <a:xfrm>
              <a:off x="3783894" y="4401855"/>
              <a:ext cx="307000" cy="944924"/>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300" b="1" spc="80" dirty="0">
                  <a:solidFill>
                    <a:prstClr val="white"/>
                  </a:solidFill>
                  <a:latin typeface="Abadi" panose="020B0604020104020204" pitchFamily="34" charset="0"/>
                </a:rPr>
                <a:t>OCONHOS</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46" name="Groupe 45">
            <a:extLst>
              <a:ext uri="{FF2B5EF4-FFF2-40B4-BE49-F238E27FC236}">
                <a16:creationId xmlns:a16="http://schemas.microsoft.com/office/drawing/2014/main" id="{F1563C8F-1B3E-607D-6E90-0DA0F08AB524}"/>
              </a:ext>
            </a:extLst>
          </p:cNvPr>
          <p:cNvGrpSpPr/>
          <p:nvPr/>
        </p:nvGrpSpPr>
        <p:grpSpPr>
          <a:xfrm>
            <a:off x="509862" y="6036351"/>
            <a:ext cx="6216638" cy="898630"/>
            <a:chOff x="3779837" y="4429889"/>
            <a:chExt cx="6106504" cy="898630"/>
          </a:xfrm>
        </p:grpSpPr>
        <p:sp>
          <p:nvSpPr>
            <p:cNvPr id="47" name="Rectangle 46">
              <a:extLst>
                <a:ext uri="{FF2B5EF4-FFF2-40B4-BE49-F238E27FC236}">
                  <a16:creationId xmlns:a16="http://schemas.microsoft.com/office/drawing/2014/main" id="{D5C54174-966B-C6F7-D27E-2413C48B0FA4}"/>
                </a:ext>
              </a:extLst>
            </p:cNvPr>
            <p:cNvSpPr/>
            <p:nvPr/>
          </p:nvSpPr>
          <p:spPr>
            <a:xfrm>
              <a:off x="3779837" y="4429891"/>
              <a:ext cx="6106504" cy="898628"/>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ZoneTexte 47">
              <a:extLst>
                <a:ext uri="{FF2B5EF4-FFF2-40B4-BE49-F238E27FC236}">
                  <a16:creationId xmlns:a16="http://schemas.microsoft.com/office/drawing/2014/main" id="{64D27469-BE9F-F5DF-97C5-94CD3C39BAD1}"/>
                </a:ext>
              </a:extLst>
            </p:cNvPr>
            <p:cNvSpPr txBox="1"/>
            <p:nvPr/>
          </p:nvSpPr>
          <p:spPr>
            <a:xfrm>
              <a:off x="4424638" y="4449023"/>
              <a:ext cx="5311488" cy="849015"/>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Spores de micro-organismes anaérobies sulfito-réductrices (100ml) / Bactéries coliformes (100ml) / Escherichia coli (100ml) / Entérocoques intestinaux (100ml) / Staphylocoques pathogènes (100 ml)/ Pseudomonas aeruginosa (100 ml)</a:t>
              </a:r>
            </a:p>
          </p:txBody>
        </p:sp>
        <p:sp>
          <p:nvSpPr>
            <p:cNvPr id="49" name="Rectangle 48">
              <a:extLst>
                <a:ext uri="{FF2B5EF4-FFF2-40B4-BE49-F238E27FC236}">
                  <a16:creationId xmlns:a16="http://schemas.microsoft.com/office/drawing/2014/main" id="{9BC92B65-86F1-2A15-4E30-16E75F4F41A8}"/>
                </a:ext>
              </a:extLst>
            </p:cNvPr>
            <p:cNvSpPr/>
            <p:nvPr/>
          </p:nvSpPr>
          <p:spPr>
            <a:xfrm>
              <a:off x="3783893" y="4429889"/>
              <a:ext cx="490531" cy="898628"/>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B3+PSA+STAPH</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pic>
        <p:nvPicPr>
          <p:cNvPr id="9" name="Image 8">
            <a:hlinkClick r:id="rId3" action="ppaction://hlinksldjump"/>
            <a:extLst>
              <a:ext uri="{FF2B5EF4-FFF2-40B4-BE49-F238E27FC236}">
                <a16:creationId xmlns:a16="http://schemas.microsoft.com/office/drawing/2014/main" id="{1D1EE926-6FFA-7603-F0C9-A9B2F144F371}"/>
              </a:ext>
            </a:extLst>
          </p:cNvPr>
          <p:cNvPicPr>
            <a:picLocks noChangeAspect="1"/>
          </p:cNvPicPr>
          <p:nvPr/>
        </p:nvPicPr>
        <p:blipFill>
          <a:blip r:embed="rId4"/>
          <a:stretch>
            <a:fillRect/>
          </a:stretch>
        </p:blipFill>
        <p:spPr>
          <a:xfrm>
            <a:off x="6875587" y="8583469"/>
            <a:ext cx="445047" cy="1877731"/>
          </a:xfrm>
          <a:prstGeom prst="rect">
            <a:avLst/>
          </a:prstGeom>
        </p:spPr>
      </p:pic>
      <p:grpSp>
        <p:nvGrpSpPr>
          <p:cNvPr id="10" name="Groupe 9">
            <a:extLst>
              <a:ext uri="{FF2B5EF4-FFF2-40B4-BE49-F238E27FC236}">
                <a16:creationId xmlns:a16="http://schemas.microsoft.com/office/drawing/2014/main" id="{CA7989B8-D72A-63C7-2DAF-27398308350E}"/>
              </a:ext>
            </a:extLst>
          </p:cNvPr>
          <p:cNvGrpSpPr/>
          <p:nvPr/>
        </p:nvGrpSpPr>
        <p:grpSpPr>
          <a:xfrm>
            <a:off x="6983675" y="-4123"/>
            <a:ext cx="576000" cy="5512924"/>
            <a:chOff x="0" y="0"/>
            <a:chExt cx="576000" cy="4665975"/>
          </a:xfrm>
        </p:grpSpPr>
        <p:sp>
          <p:nvSpPr>
            <p:cNvPr id="15" name="Rectangle 14">
              <a:extLst>
                <a:ext uri="{FF2B5EF4-FFF2-40B4-BE49-F238E27FC236}">
                  <a16:creationId xmlns:a16="http://schemas.microsoft.com/office/drawing/2014/main" id="{FF7F4A89-BD3C-53B6-DAAA-5D51194A5C43}"/>
                </a:ext>
              </a:extLst>
            </p:cNvPr>
            <p:cNvSpPr/>
            <p:nvPr/>
          </p:nvSpPr>
          <p:spPr>
            <a:xfrm>
              <a:off x="0" y="420267"/>
              <a:ext cx="576000" cy="4245708"/>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1696DF5-63C0-35AA-124D-41270F16699A}"/>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F67D60FF-B4B5-735D-FEBE-EDE78820F0FA}"/>
                </a:ext>
              </a:extLst>
            </p:cNvPr>
            <p:cNvSpPr txBox="1"/>
            <p:nvPr/>
          </p:nvSpPr>
          <p:spPr>
            <a:xfrm>
              <a:off x="21644" y="4367457"/>
              <a:ext cx="517236" cy="234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27</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28" name="ZoneTexte 27">
              <a:extLst>
                <a:ext uri="{FF2B5EF4-FFF2-40B4-BE49-F238E27FC236}">
                  <a16:creationId xmlns:a16="http://schemas.microsoft.com/office/drawing/2014/main" id="{440BB56D-1FC4-66D8-4E72-157AC5AF6F00}"/>
                </a:ext>
              </a:extLst>
            </p:cNvPr>
            <p:cNvSpPr txBox="1"/>
            <p:nvPr/>
          </p:nvSpPr>
          <p:spPr>
            <a:xfrm rot="10800000">
              <a:off x="40539" y="23728"/>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ET ÉTABLISSEMENT DE SANTÉ</a:t>
              </a:r>
            </a:p>
          </p:txBody>
        </p:sp>
      </p:grpSp>
      <p:grpSp>
        <p:nvGrpSpPr>
          <p:cNvPr id="29" name="Groupe 28">
            <a:extLst>
              <a:ext uri="{FF2B5EF4-FFF2-40B4-BE49-F238E27FC236}">
                <a16:creationId xmlns:a16="http://schemas.microsoft.com/office/drawing/2014/main" id="{30D362AC-B2C6-0902-AD29-23A268D9D45E}"/>
              </a:ext>
            </a:extLst>
          </p:cNvPr>
          <p:cNvGrpSpPr/>
          <p:nvPr/>
        </p:nvGrpSpPr>
        <p:grpSpPr>
          <a:xfrm>
            <a:off x="527829" y="8119029"/>
            <a:ext cx="6216638" cy="944924"/>
            <a:chOff x="3779837" y="4429883"/>
            <a:chExt cx="6282673" cy="647297"/>
          </a:xfrm>
        </p:grpSpPr>
        <p:sp>
          <p:nvSpPr>
            <p:cNvPr id="30" name="Rectangle 29">
              <a:extLst>
                <a:ext uri="{FF2B5EF4-FFF2-40B4-BE49-F238E27FC236}">
                  <a16:creationId xmlns:a16="http://schemas.microsoft.com/office/drawing/2014/main" id="{62CE5558-000F-4E32-9CF4-A86DF82D284D}"/>
                </a:ext>
              </a:extLst>
            </p:cNvPr>
            <p:cNvSpPr/>
            <p:nvPr/>
          </p:nvSpPr>
          <p:spPr>
            <a:xfrm>
              <a:off x="3779837" y="4429885"/>
              <a:ext cx="6282673" cy="647295"/>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065A6FBC-03FC-7F60-4996-51272ED73C7F}"/>
                </a:ext>
              </a:extLst>
            </p:cNvPr>
            <p:cNvSpPr txBox="1"/>
            <p:nvPr/>
          </p:nvSpPr>
          <p:spPr>
            <a:xfrm>
              <a:off x="4423057" y="4579833"/>
              <a:ext cx="5532944" cy="318053"/>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lang="fr-FR" sz="1100" dirty="0">
                  <a:solidFill>
                    <a:prstClr val="black"/>
                  </a:solidFill>
                  <a:latin typeface="Abadi Extra Light" panose="020B0204020104020204" pitchFamily="34" charset="0"/>
                </a:rPr>
                <a:t>Test </a:t>
              </a:r>
              <a:r>
                <a:rPr lang="fr-FR" sz="1100" dirty="0" err="1">
                  <a:solidFill>
                    <a:prstClr val="black"/>
                  </a:solidFill>
                  <a:latin typeface="Abadi Extra Light" panose="020B0204020104020204" pitchFamily="34" charset="0"/>
                </a:rPr>
                <a:t>limulus</a:t>
              </a:r>
              <a:endParaRPr lang="fr-FR" sz="1100" dirty="0">
                <a:solidFill>
                  <a:prstClr val="black"/>
                </a:solidFill>
                <a:latin typeface="Abadi Extra Light" panose="020B0204020104020204" pitchFamily="34" charset="0"/>
              </a:endParaRPr>
            </a:p>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a:t>
              </a:r>
              <a:r>
                <a:rPr lang="fr-FR" sz="1100" dirty="0">
                  <a:solidFill>
                    <a:prstClr val="black"/>
                  </a:solidFill>
                  <a:latin typeface="Abadi Extra Light" panose="020B0204020104020204" pitchFamily="34" charset="0"/>
                </a:rPr>
                <a:t>(100mL)</a:t>
              </a: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32" name="Rectangle 31">
              <a:extLst>
                <a:ext uri="{FF2B5EF4-FFF2-40B4-BE49-F238E27FC236}">
                  <a16:creationId xmlns:a16="http://schemas.microsoft.com/office/drawing/2014/main" id="{86A8D292-B6B7-C116-4CC7-906197727030}"/>
                </a:ext>
              </a:extLst>
            </p:cNvPr>
            <p:cNvSpPr/>
            <p:nvPr/>
          </p:nvSpPr>
          <p:spPr>
            <a:xfrm>
              <a:off x="3783895" y="4429883"/>
              <a:ext cx="297816" cy="647297"/>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DIALYSAT</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3" name="Groupe 32">
            <a:extLst>
              <a:ext uri="{FF2B5EF4-FFF2-40B4-BE49-F238E27FC236}">
                <a16:creationId xmlns:a16="http://schemas.microsoft.com/office/drawing/2014/main" id="{35C46C3B-55FD-7E6B-5420-9DFD035E1FCB}"/>
              </a:ext>
            </a:extLst>
          </p:cNvPr>
          <p:cNvGrpSpPr/>
          <p:nvPr/>
        </p:nvGrpSpPr>
        <p:grpSpPr>
          <a:xfrm>
            <a:off x="527830" y="9196073"/>
            <a:ext cx="6216636" cy="1319389"/>
            <a:chOff x="3701271" y="3981889"/>
            <a:chExt cx="6746436" cy="1044933"/>
          </a:xfrm>
        </p:grpSpPr>
        <p:sp>
          <p:nvSpPr>
            <p:cNvPr id="34" name="Rectangle 33">
              <a:extLst>
                <a:ext uri="{FF2B5EF4-FFF2-40B4-BE49-F238E27FC236}">
                  <a16:creationId xmlns:a16="http://schemas.microsoft.com/office/drawing/2014/main" id="{B0B49105-91F5-92B7-BC50-DEF7274763A6}"/>
                </a:ext>
              </a:extLst>
            </p:cNvPr>
            <p:cNvSpPr/>
            <p:nvPr/>
          </p:nvSpPr>
          <p:spPr>
            <a:xfrm>
              <a:off x="3779836" y="3981889"/>
              <a:ext cx="6667871" cy="1044933"/>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C0495FBE-7D5F-711F-D9E1-2AB6042F560D}"/>
                </a:ext>
              </a:extLst>
            </p:cNvPr>
            <p:cNvSpPr txBox="1"/>
            <p:nvPr/>
          </p:nvSpPr>
          <p:spPr>
            <a:xfrm>
              <a:off x="4428601" y="4333725"/>
              <a:ext cx="5532944" cy="196809"/>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lang="fr-FR" sz="1100" dirty="0">
                  <a:solidFill>
                    <a:prstClr val="black"/>
                  </a:solidFill>
                  <a:latin typeface="Abadi Extra Light" panose="020B0204020104020204" pitchFamily="34" charset="0"/>
                </a:rPr>
                <a:t>Test </a:t>
              </a:r>
              <a:r>
                <a:rPr lang="fr-FR" sz="1100" dirty="0" err="1">
                  <a:solidFill>
                    <a:prstClr val="black"/>
                  </a:solidFill>
                  <a:latin typeface="Abadi Extra Light" panose="020B0204020104020204" pitchFamily="34" charset="0"/>
                </a:rPr>
                <a:t>limulus</a:t>
              </a:r>
              <a:endParaRPr lang="fr-FR" sz="1100" dirty="0">
                <a:solidFill>
                  <a:prstClr val="black"/>
                </a:solidFill>
                <a:latin typeface="Abadi Extra Light" panose="020B0204020104020204" pitchFamily="34" charset="0"/>
              </a:endParaRPr>
            </a:p>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a:t>
              </a:r>
              <a:r>
                <a:rPr lang="fr-FR" sz="1100" dirty="0">
                  <a:solidFill>
                    <a:prstClr val="black"/>
                  </a:solidFill>
                  <a:latin typeface="Abadi Extra Light" panose="020B0204020104020204" pitchFamily="34" charset="0"/>
                </a:rPr>
                <a:t>(500mL)</a:t>
              </a: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36" name="Rectangle 35">
              <a:extLst>
                <a:ext uri="{FF2B5EF4-FFF2-40B4-BE49-F238E27FC236}">
                  <a16:creationId xmlns:a16="http://schemas.microsoft.com/office/drawing/2014/main" id="{8FD8D46A-C699-EBED-45C6-485F65C106DA}"/>
                </a:ext>
              </a:extLst>
            </p:cNvPr>
            <p:cNvSpPr/>
            <p:nvPr/>
          </p:nvSpPr>
          <p:spPr>
            <a:xfrm>
              <a:off x="3701271" y="3981890"/>
              <a:ext cx="319800" cy="1044932"/>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SUBSTITUTION</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12" name="Groupe 11">
            <a:extLst>
              <a:ext uri="{FF2B5EF4-FFF2-40B4-BE49-F238E27FC236}">
                <a16:creationId xmlns:a16="http://schemas.microsoft.com/office/drawing/2014/main" id="{39FFCADB-F883-EA7F-0ECA-94BA9DC28ABA}"/>
              </a:ext>
            </a:extLst>
          </p:cNvPr>
          <p:cNvGrpSpPr/>
          <p:nvPr/>
        </p:nvGrpSpPr>
        <p:grpSpPr>
          <a:xfrm>
            <a:off x="521462" y="7071901"/>
            <a:ext cx="6230421" cy="903008"/>
            <a:chOff x="3779837" y="4429889"/>
            <a:chExt cx="6106504" cy="769030"/>
          </a:xfrm>
        </p:grpSpPr>
        <p:sp>
          <p:nvSpPr>
            <p:cNvPr id="13" name="Rectangle 12">
              <a:extLst>
                <a:ext uri="{FF2B5EF4-FFF2-40B4-BE49-F238E27FC236}">
                  <a16:creationId xmlns:a16="http://schemas.microsoft.com/office/drawing/2014/main" id="{30BAB116-D3D9-7D5E-85E4-70D78A912B5C}"/>
                </a:ext>
              </a:extLst>
            </p:cNvPr>
            <p:cNvSpPr/>
            <p:nvPr/>
          </p:nvSpPr>
          <p:spPr>
            <a:xfrm>
              <a:off x="3779837" y="4429890"/>
              <a:ext cx="6106504" cy="76902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79320864-DC32-9366-8BC0-49406C02B083}"/>
                </a:ext>
              </a:extLst>
            </p:cNvPr>
            <p:cNvSpPr txBox="1"/>
            <p:nvPr/>
          </p:nvSpPr>
          <p:spPr>
            <a:xfrm>
              <a:off x="4196038" y="4610378"/>
              <a:ext cx="5532945" cy="397046"/>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Bactéries coliformes (100ml) / Escherichia coli (100ml) / Pseudomonas aeruginosa (100mL) </a:t>
              </a:r>
              <a:endParaRPr kumimoji="0" lang="fr-FR" sz="1100" b="1" i="0" u="none" strike="noStrike" kern="1200" cap="none" spc="0" normalizeH="0" baseline="0" noProof="0" dirty="0">
                <a:ln>
                  <a:noFill/>
                </a:ln>
                <a:solidFill>
                  <a:srgbClr val="FF0000"/>
                </a:solidFill>
                <a:effectLst/>
                <a:uLnTx/>
                <a:uFillTx/>
                <a:latin typeface="Abadi Extra Light" panose="020B0204020104020204" pitchFamily="34" charset="0"/>
                <a:ea typeface="+mn-ea"/>
                <a:cs typeface="+mn-cs"/>
              </a:endParaRPr>
            </a:p>
          </p:txBody>
        </p:sp>
        <p:sp>
          <p:nvSpPr>
            <p:cNvPr id="16" name="Rectangle 15">
              <a:extLst>
                <a:ext uri="{FF2B5EF4-FFF2-40B4-BE49-F238E27FC236}">
                  <a16:creationId xmlns:a16="http://schemas.microsoft.com/office/drawing/2014/main" id="{78DEA736-12C3-FF84-4694-DD2C39244AFA}"/>
                </a:ext>
              </a:extLst>
            </p:cNvPr>
            <p:cNvSpPr/>
            <p:nvPr/>
          </p:nvSpPr>
          <p:spPr>
            <a:xfrm>
              <a:off x="3783894" y="4429889"/>
              <a:ext cx="294943" cy="76902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ESOINS</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588260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20C64254-BABB-F5A3-50DB-A376E7124A86}"/>
              </a:ext>
            </a:extLst>
          </p:cNvPr>
          <p:cNvSpPr txBox="1"/>
          <p:nvPr/>
        </p:nvSpPr>
        <p:spPr>
          <a:xfrm>
            <a:off x="1115458" y="2787082"/>
            <a:ext cx="192820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PHYSICO-CHIMIE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sp>
        <p:nvSpPr>
          <p:cNvPr id="18" name="Rectangle 8">
            <a:extLst>
              <a:ext uri="{FF2B5EF4-FFF2-40B4-BE49-F238E27FC236}">
                <a16:creationId xmlns:a16="http://schemas.microsoft.com/office/drawing/2014/main" id="{6D817A9B-BDD3-B0D1-5464-FB2870085479}"/>
              </a:ext>
            </a:extLst>
          </p:cNvPr>
          <p:cNvSpPr/>
          <p:nvPr/>
        </p:nvSpPr>
        <p:spPr>
          <a:xfrm>
            <a:off x="2606569" y="1115387"/>
            <a:ext cx="4953106"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31531" y="579947"/>
                </a:lnTo>
                <a:cubicBezTo>
                  <a:pt x="84083" y="38663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DD655C33-E66D-3FF8-9092-7DD0B9163972}"/>
              </a:ext>
            </a:extLst>
          </p:cNvPr>
          <p:cNvSpPr txBox="1"/>
          <p:nvPr/>
        </p:nvSpPr>
        <p:spPr>
          <a:xfrm>
            <a:off x="2915563" y="1233025"/>
            <a:ext cx="464411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2" name="Ellipse 21">
            <a:extLst>
              <a:ext uri="{FF2B5EF4-FFF2-40B4-BE49-F238E27FC236}">
                <a16:creationId xmlns:a16="http://schemas.microsoft.com/office/drawing/2014/main" id="{BF67B4C0-CA5B-A51F-D5F2-AF11378A74F0}"/>
              </a:ext>
            </a:extLst>
          </p:cNvPr>
          <p:cNvSpPr/>
          <p:nvPr/>
        </p:nvSpPr>
        <p:spPr>
          <a:xfrm>
            <a:off x="1295565" y="591033"/>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22">
            <a:extLst>
              <a:ext uri="{FF2B5EF4-FFF2-40B4-BE49-F238E27FC236}">
                <a16:creationId xmlns:a16="http://schemas.microsoft.com/office/drawing/2014/main" id="{5F2065A1-FD75-7223-17A5-30669F8431CF}"/>
              </a:ext>
            </a:extLst>
          </p:cNvPr>
          <p:cNvSpPr/>
          <p:nvPr/>
        </p:nvSpPr>
        <p:spPr>
          <a:xfrm>
            <a:off x="1306948" y="591033"/>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D6BE4E91-B0BA-9AFA-FF18-8392C4FE8B04}"/>
              </a:ext>
            </a:extLst>
          </p:cNvPr>
          <p:cNvGrpSpPr/>
          <p:nvPr/>
        </p:nvGrpSpPr>
        <p:grpSpPr>
          <a:xfrm>
            <a:off x="-1928" y="0"/>
            <a:ext cx="576000" cy="5512924"/>
            <a:chOff x="0" y="0"/>
            <a:chExt cx="576000" cy="4665975"/>
          </a:xfrm>
        </p:grpSpPr>
        <p:sp>
          <p:nvSpPr>
            <p:cNvPr id="3" name="Rectangle 2">
              <a:extLst>
                <a:ext uri="{FF2B5EF4-FFF2-40B4-BE49-F238E27FC236}">
                  <a16:creationId xmlns:a16="http://schemas.microsoft.com/office/drawing/2014/main" id="{B7FB9D57-33DC-E177-6A47-07F868B4A42B}"/>
                </a:ext>
              </a:extLst>
            </p:cNvPr>
            <p:cNvSpPr/>
            <p:nvPr/>
          </p:nvSpPr>
          <p:spPr>
            <a:xfrm>
              <a:off x="0" y="420267"/>
              <a:ext cx="576000" cy="4245708"/>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4BA76D9-7862-7D37-788F-EBF6FFC24EB2}"/>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51A40B54-A759-8710-1D39-F5D826ACEE58}"/>
                </a:ext>
              </a:extLst>
            </p:cNvPr>
            <p:cNvSpPr txBox="1"/>
            <p:nvPr/>
          </p:nvSpPr>
          <p:spPr>
            <a:xfrm>
              <a:off x="21644" y="4367457"/>
              <a:ext cx="517236" cy="234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28</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EBBC315D-BB12-738E-6B15-57E8CC083CD9}"/>
                </a:ext>
              </a:extLst>
            </p:cNvPr>
            <p:cNvSpPr txBox="1"/>
            <p:nvPr/>
          </p:nvSpPr>
          <p:spPr>
            <a:xfrm>
              <a:off x="6119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ET ÉTABLISSEMENT DE SANTÉ</a:t>
              </a:r>
            </a:p>
          </p:txBody>
        </p:sp>
      </p:grpSp>
      <p:grpSp>
        <p:nvGrpSpPr>
          <p:cNvPr id="8" name="Groupe 7">
            <a:extLst>
              <a:ext uri="{FF2B5EF4-FFF2-40B4-BE49-F238E27FC236}">
                <a16:creationId xmlns:a16="http://schemas.microsoft.com/office/drawing/2014/main" id="{36EFD0CB-8C16-845F-C461-68121CABD22D}"/>
              </a:ext>
            </a:extLst>
          </p:cNvPr>
          <p:cNvGrpSpPr/>
          <p:nvPr/>
        </p:nvGrpSpPr>
        <p:grpSpPr>
          <a:xfrm>
            <a:off x="1223389" y="4134097"/>
            <a:ext cx="5626960" cy="1096163"/>
            <a:chOff x="3779837" y="4429890"/>
            <a:chExt cx="6106504" cy="1096163"/>
          </a:xfrm>
        </p:grpSpPr>
        <p:sp>
          <p:nvSpPr>
            <p:cNvPr id="25" name="Rectangle 24">
              <a:extLst>
                <a:ext uri="{FF2B5EF4-FFF2-40B4-BE49-F238E27FC236}">
                  <a16:creationId xmlns:a16="http://schemas.microsoft.com/office/drawing/2014/main" id="{D50DC331-2084-1D63-D3A7-4BED2F6A538B}"/>
                </a:ext>
              </a:extLst>
            </p:cNvPr>
            <p:cNvSpPr/>
            <p:nvPr/>
          </p:nvSpPr>
          <p:spPr>
            <a:xfrm>
              <a:off x="3779837" y="4429890"/>
              <a:ext cx="6106504" cy="1096163"/>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77439F47-7212-CF9D-5A36-B440DC5693F7}"/>
                </a:ext>
              </a:extLst>
            </p:cNvPr>
            <p:cNvSpPr txBox="1"/>
            <p:nvPr/>
          </p:nvSpPr>
          <p:spPr>
            <a:xfrm>
              <a:off x="4191981" y="4442869"/>
              <a:ext cx="5532944" cy="1043299"/>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1" u="none" strike="noStrike" kern="1200" cap="none" spc="0" normalizeH="0" baseline="0" noProof="0" dirty="0">
                  <a:ln>
                    <a:noFill/>
                  </a:ln>
                  <a:solidFill>
                    <a:srgbClr val="7030A0"/>
                  </a:solidFill>
                  <a:effectLst/>
                  <a:uLnTx/>
                  <a:uFillTx/>
                  <a:latin typeface="Abadi Extra Light" panose="020B0204020104020204" pitchFamily="34" charset="0"/>
                  <a:ea typeface="+mn-ea"/>
                  <a:cs typeface="+mn-cs"/>
                </a:rPr>
                <a:t>Eau osmosée pour hémodialyse</a:t>
              </a:r>
            </a:p>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Carbone Organique Total / Aluminium total / Cuivre total / Conductivité à 25°C / Zinc total / pH / Dureté totale / Titre alcalimétrique complet / Nitrites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2</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Nitrates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3</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Chlorures / Silicates / Sodium / Turbidité</a:t>
              </a:r>
              <a:r>
                <a:rPr lang="fr-FR" sz="1100" dirty="0">
                  <a:solidFill>
                    <a:prstClr val="black"/>
                  </a:solidFill>
                  <a:latin typeface="Abadi Extra Light" panose="020B0204020104020204" pitchFamily="34" charset="0"/>
                </a:rPr>
                <a:t> </a:t>
              </a:r>
              <a:r>
                <a:rPr lang="fr-FR" sz="1100" dirty="0" err="1">
                  <a:solidFill>
                    <a:prstClr val="black"/>
                  </a:solidFill>
                  <a:latin typeface="Abadi Extra Light" panose="020B0204020104020204" pitchFamily="34" charset="0"/>
                </a:rPr>
                <a:t>néphélométrique</a:t>
              </a:r>
              <a:r>
                <a:rPr lang="fr-FR" sz="1100" dirty="0">
                  <a:solidFill>
                    <a:prstClr val="black"/>
                  </a:solidFill>
                  <a:latin typeface="Abadi Extra Light" panose="020B0204020104020204" pitchFamily="34" charset="0"/>
                </a:rPr>
                <a:t> NFU</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Calcium / Magnésium</a:t>
              </a:r>
            </a:p>
          </p:txBody>
        </p:sp>
        <p:sp>
          <p:nvSpPr>
            <p:cNvPr id="27" name="Rectangle 26">
              <a:extLst>
                <a:ext uri="{FF2B5EF4-FFF2-40B4-BE49-F238E27FC236}">
                  <a16:creationId xmlns:a16="http://schemas.microsoft.com/office/drawing/2014/main" id="{05620D06-1072-A24B-E4A8-675AA8181C0D}"/>
                </a:ext>
              </a:extLst>
            </p:cNvPr>
            <p:cNvSpPr/>
            <p:nvPr/>
          </p:nvSpPr>
          <p:spPr>
            <a:xfrm>
              <a:off x="3783894" y="4429890"/>
              <a:ext cx="294943" cy="1096162"/>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HDEO</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28" name="Groupe 27">
            <a:extLst>
              <a:ext uri="{FF2B5EF4-FFF2-40B4-BE49-F238E27FC236}">
                <a16:creationId xmlns:a16="http://schemas.microsoft.com/office/drawing/2014/main" id="{F6351F23-C933-C190-D454-96BB35A2131E}"/>
              </a:ext>
            </a:extLst>
          </p:cNvPr>
          <p:cNvGrpSpPr/>
          <p:nvPr/>
        </p:nvGrpSpPr>
        <p:grpSpPr>
          <a:xfrm>
            <a:off x="1223386" y="5335220"/>
            <a:ext cx="5626961" cy="942421"/>
            <a:chOff x="3779837" y="4429889"/>
            <a:chExt cx="6106504" cy="942421"/>
          </a:xfrm>
        </p:grpSpPr>
        <p:sp>
          <p:nvSpPr>
            <p:cNvPr id="29" name="Rectangle 28">
              <a:extLst>
                <a:ext uri="{FF2B5EF4-FFF2-40B4-BE49-F238E27FC236}">
                  <a16:creationId xmlns:a16="http://schemas.microsoft.com/office/drawing/2014/main" id="{A3B6BB4F-916D-E238-8BC3-81FE547E5DCA}"/>
                </a:ext>
              </a:extLst>
            </p:cNvPr>
            <p:cNvSpPr/>
            <p:nvPr/>
          </p:nvSpPr>
          <p:spPr>
            <a:xfrm>
              <a:off x="3779837" y="4429890"/>
              <a:ext cx="6106504" cy="942420"/>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58858186-F9E3-39D6-3AA9-13811C389CE7}"/>
                </a:ext>
              </a:extLst>
            </p:cNvPr>
            <p:cNvSpPr txBox="1"/>
            <p:nvPr/>
          </p:nvSpPr>
          <p:spPr>
            <a:xfrm>
              <a:off x="4196038" y="4469775"/>
              <a:ext cx="5532944" cy="850939"/>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1" u="none" strike="noStrike" kern="1200" cap="none" spc="0" normalizeH="0" baseline="0" noProof="0" dirty="0">
                  <a:ln>
                    <a:noFill/>
                  </a:ln>
                  <a:solidFill>
                    <a:srgbClr val="7030A0"/>
                  </a:solidFill>
                  <a:effectLst/>
                  <a:uLnTx/>
                  <a:uFillTx/>
                  <a:latin typeface="Abadi Extra Light" panose="020B0204020104020204" pitchFamily="34" charset="0"/>
                  <a:ea typeface="+mn-ea"/>
                  <a:cs typeface="+mn-cs"/>
                </a:rPr>
                <a:t>Eau adoucie pour hémodialyse</a:t>
              </a:r>
            </a:p>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Carbone Organique Total / Aluminium total / Dureté totale / Titre alcalimétrique complet / Nitrates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3</a:t>
              </a:r>
              <a:r>
                <a:rPr lang="fr-FR" sz="1100" dirty="0">
                  <a:solidFill>
                    <a:prstClr val="black"/>
                  </a:solidFill>
                  <a:latin typeface="Abadi Extra Light" panose="020B0204020104020204" pitchFamily="34" charset="0"/>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Chlorures / Sodium / Turbidité </a:t>
              </a:r>
              <a:r>
                <a:rPr lang="fr-FR" sz="1100" dirty="0" err="1">
                  <a:solidFill>
                    <a:prstClr val="black"/>
                  </a:solidFill>
                  <a:latin typeface="Abadi Extra Light" panose="020B0204020104020204" pitchFamily="34" charset="0"/>
                </a:rPr>
                <a:t>néphélométrique</a:t>
              </a:r>
              <a:r>
                <a:rPr lang="fr-FR" sz="1100" dirty="0">
                  <a:solidFill>
                    <a:prstClr val="black"/>
                  </a:solidFill>
                  <a:latin typeface="Abadi Extra Light" panose="020B0204020104020204" pitchFamily="34" charset="0"/>
                </a:rPr>
                <a:t> NFU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Calcium / Magnésium</a:t>
              </a:r>
            </a:p>
          </p:txBody>
        </p:sp>
        <p:sp>
          <p:nvSpPr>
            <p:cNvPr id="31" name="Rectangle 30">
              <a:extLst>
                <a:ext uri="{FF2B5EF4-FFF2-40B4-BE49-F238E27FC236}">
                  <a16:creationId xmlns:a16="http://schemas.microsoft.com/office/drawing/2014/main" id="{36FDA153-91E9-5B0C-4A44-7F7E52036436}"/>
                </a:ext>
              </a:extLst>
            </p:cNvPr>
            <p:cNvSpPr/>
            <p:nvPr/>
          </p:nvSpPr>
          <p:spPr>
            <a:xfrm>
              <a:off x="3783894" y="4429889"/>
              <a:ext cx="294943" cy="94242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HDEA</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2" name="Groupe 31">
            <a:extLst>
              <a:ext uri="{FF2B5EF4-FFF2-40B4-BE49-F238E27FC236}">
                <a16:creationId xmlns:a16="http://schemas.microsoft.com/office/drawing/2014/main" id="{A93D2F35-6B5D-F6C9-976E-7F8C82990877}"/>
              </a:ext>
            </a:extLst>
          </p:cNvPr>
          <p:cNvGrpSpPr/>
          <p:nvPr/>
        </p:nvGrpSpPr>
        <p:grpSpPr>
          <a:xfrm>
            <a:off x="1223385" y="6384060"/>
            <a:ext cx="5626962" cy="932598"/>
            <a:chOff x="3779837" y="4429889"/>
            <a:chExt cx="6106504" cy="932598"/>
          </a:xfrm>
        </p:grpSpPr>
        <p:sp>
          <p:nvSpPr>
            <p:cNvPr id="47" name="Rectangle 46">
              <a:extLst>
                <a:ext uri="{FF2B5EF4-FFF2-40B4-BE49-F238E27FC236}">
                  <a16:creationId xmlns:a16="http://schemas.microsoft.com/office/drawing/2014/main" id="{47AD437C-9A66-D30B-A14E-C0B4A80952A2}"/>
                </a:ext>
              </a:extLst>
            </p:cNvPr>
            <p:cNvSpPr/>
            <p:nvPr/>
          </p:nvSpPr>
          <p:spPr>
            <a:xfrm>
              <a:off x="3779837" y="4429890"/>
              <a:ext cx="6106504" cy="932597"/>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ZoneTexte 47">
              <a:extLst>
                <a:ext uri="{FF2B5EF4-FFF2-40B4-BE49-F238E27FC236}">
                  <a16:creationId xmlns:a16="http://schemas.microsoft.com/office/drawing/2014/main" id="{504E7CDE-415F-F3B0-1EB1-CF9390C2E8C8}"/>
                </a:ext>
              </a:extLst>
            </p:cNvPr>
            <p:cNvSpPr txBox="1"/>
            <p:nvPr/>
          </p:nvSpPr>
          <p:spPr>
            <a:xfrm>
              <a:off x="4196038" y="4469775"/>
              <a:ext cx="5532945" cy="850939"/>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1" u="none" strike="noStrike" kern="1200" cap="none" spc="0" normalizeH="0" baseline="0" noProof="0" dirty="0">
                  <a:ln>
                    <a:noFill/>
                  </a:ln>
                  <a:solidFill>
                    <a:srgbClr val="7030A0"/>
                  </a:solidFill>
                  <a:effectLst/>
                  <a:uLnTx/>
                  <a:uFillTx/>
                  <a:latin typeface="Abadi Extra Light" panose="020B0204020104020204" pitchFamily="34" charset="0"/>
                  <a:ea typeface="+mn-ea"/>
                  <a:cs typeface="+mn-cs"/>
                </a:rPr>
                <a:t>Eau brute pour hémodialyse</a:t>
              </a:r>
            </a:p>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Aluminium total / Dureté totale / Titre alcalimétrique complet / Nitrates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3</a:t>
              </a:r>
              <a:r>
                <a:rPr lang="fr-FR" sz="1100" dirty="0">
                  <a:solidFill>
                    <a:prstClr val="black"/>
                  </a:solidFill>
                  <a:latin typeface="Abadi Extra Light" panose="020B0204020104020204" pitchFamily="34" charset="0"/>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Conductivité à 25°C / Carbone organique total / Turbidité </a:t>
              </a:r>
              <a:r>
                <a:rPr lang="fr-FR" sz="1100" dirty="0" err="1">
                  <a:solidFill>
                    <a:prstClr val="black"/>
                  </a:solidFill>
                  <a:latin typeface="Abadi Extra Light" panose="020B0204020104020204" pitchFamily="34" charset="0"/>
                </a:rPr>
                <a:t>néphélométrique</a:t>
              </a:r>
              <a:r>
                <a:rPr lang="fr-FR" sz="1100" dirty="0">
                  <a:solidFill>
                    <a:prstClr val="black"/>
                  </a:solidFill>
                  <a:latin typeface="Abadi Extra Light" panose="020B0204020104020204" pitchFamily="34" charset="0"/>
                </a:rPr>
                <a:t> NFU</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Calcium / Magnésium</a:t>
              </a:r>
            </a:p>
          </p:txBody>
        </p:sp>
        <p:sp>
          <p:nvSpPr>
            <p:cNvPr id="49" name="Rectangle 48">
              <a:extLst>
                <a:ext uri="{FF2B5EF4-FFF2-40B4-BE49-F238E27FC236}">
                  <a16:creationId xmlns:a16="http://schemas.microsoft.com/office/drawing/2014/main" id="{06AD5B25-B20C-4578-4202-13E047AD487D}"/>
                </a:ext>
              </a:extLst>
            </p:cNvPr>
            <p:cNvSpPr/>
            <p:nvPr/>
          </p:nvSpPr>
          <p:spPr>
            <a:xfrm>
              <a:off x="3783894" y="4429889"/>
              <a:ext cx="294943" cy="932597"/>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HDEB</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59" name="Groupe 58">
            <a:extLst>
              <a:ext uri="{FF2B5EF4-FFF2-40B4-BE49-F238E27FC236}">
                <a16:creationId xmlns:a16="http://schemas.microsoft.com/office/drawing/2014/main" id="{B2AC68A0-D17D-98F9-0560-2805BDC0D41A}"/>
              </a:ext>
            </a:extLst>
          </p:cNvPr>
          <p:cNvGrpSpPr/>
          <p:nvPr/>
        </p:nvGrpSpPr>
        <p:grpSpPr>
          <a:xfrm>
            <a:off x="1223389" y="3243829"/>
            <a:ext cx="5626959" cy="792379"/>
            <a:chOff x="3779837" y="4429889"/>
            <a:chExt cx="6106504" cy="792379"/>
          </a:xfrm>
        </p:grpSpPr>
        <p:sp>
          <p:nvSpPr>
            <p:cNvPr id="60" name="Rectangle 59">
              <a:extLst>
                <a:ext uri="{FF2B5EF4-FFF2-40B4-BE49-F238E27FC236}">
                  <a16:creationId xmlns:a16="http://schemas.microsoft.com/office/drawing/2014/main" id="{8D05040A-E547-A697-306F-599DB209DC88}"/>
                </a:ext>
              </a:extLst>
            </p:cNvPr>
            <p:cNvSpPr/>
            <p:nvPr/>
          </p:nvSpPr>
          <p:spPr>
            <a:xfrm>
              <a:off x="3779837" y="4429890"/>
              <a:ext cx="6106504" cy="792378"/>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ZoneTexte 60">
              <a:extLst>
                <a:ext uri="{FF2B5EF4-FFF2-40B4-BE49-F238E27FC236}">
                  <a16:creationId xmlns:a16="http://schemas.microsoft.com/office/drawing/2014/main" id="{DF42CDF0-8433-2C97-E5A7-379C2F1A31CD}"/>
                </a:ext>
              </a:extLst>
            </p:cNvPr>
            <p:cNvSpPr txBox="1"/>
            <p:nvPr/>
          </p:nvSpPr>
          <p:spPr>
            <a:xfrm>
              <a:off x="4196038" y="4502750"/>
              <a:ext cx="5532944" cy="658578"/>
            </a:xfrm>
            <a:prstGeom prst="rect">
              <a:avLst/>
            </a:prstGeom>
            <a:noFill/>
          </p:spPr>
          <p:txBody>
            <a:bodyPr wrap="square">
              <a:spAutoFit/>
            </a:bodyPr>
            <a:lstStyle/>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Aluminium total / Cuivre total / Zinc total / pH / Dureté totale / Titre alcalimétrique complet / Nitrites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2</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Nitrates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3</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Chlorures / Silicates / Sodium / Turbidité </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néphélométrique</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NFU / Calcium / Magnésium</a:t>
              </a:r>
            </a:p>
          </p:txBody>
        </p:sp>
        <p:sp>
          <p:nvSpPr>
            <p:cNvPr id="62" name="Rectangle 61">
              <a:extLst>
                <a:ext uri="{FF2B5EF4-FFF2-40B4-BE49-F238E27FC236}">
                  <a16:creationId xmlns:a16="http://schemas.microsoft.com/office/drawing/2014/main" id="{C76B123B-1E29-F158-83B8-ABDF2BDAE7D8}"/>
                </a:ext>
              </a:extLst>
            </p:cNvPr>
            <p:cNvSpPr/>
            <p:nvPr/>
          </p:nvSpPr>
          <p:spPr>
            <a:xfrm>
              <a:off x="3783894" y="4429889"/>
              <a:ext cx="294943" cy="792378"/>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HEMO</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pic>
        <p:nvPicPr>
          <p:cNvPr id="9" name="Image 8">
            <a:hlinkClick r:id="rId3" action="ppaction://hlinksldjump"/>
            <a:extLst>
              <a:ext uri="{FF2B5EF4-FFF2-40B4-BE49-F238E27FC236}">
                <a16:creationId xmlns:a16="http://schemas.microsoft.com/office/drawing/2014/main" id="{BF7D4F38-B95E-214C-FAD1-825337E48963}"/>
              </a:ext>
            </a:extLst>
          </p:cNvPr>
          <p:cNvPicPr>
            <a:picLocks noChangeAspect="1"/>
          </p:cNvPicPr>
          <p:nvPr/>
        </p:nvPicPr>
        <p:blipFill>
          <a:blip r:embed="rId4"/>
          <a:stretch>
            <a:fillRect/>
          </a:stretch>
        </p:blipFill>
        <p:spPr>
          <a:xfrm>
            <a:off x="278829" y="8583469"/>
            <a:ext cx="445047" cy="1877731"/>
          </a:xfrm>
          <a:prstGeom prst="rect">
            <a:avLst/>
          </a:prstGeom>
        </p:spPr>
      </p:pic>
      <p:grpSp>
        <p:nvGrpSpPr>
          <p:cNvPr id="15" name="Groupe 14">
            <a:extLst>
              <a:ext uri="{FF2B5EF4-FFF2-40B4-BE49-F238E27FC236}">
                <a16:creationId xmlns:a16="http://schemas.microsoft.com/office/drawing/2014/main" id="{B7B597BE-42C6-3EFF-F2A4-2DF707FC837E}"/>
              </a:ext>
            </a:extLst>
          </p:cNvPr>
          <p:cNvGrpSpPr/>
          <p:nvPr/>
        </p:nvGrpSpPr>
        <p:grpSpPr>
          <a:xfrm>
            <a:off x="1223385" y="7439957"/>
            <a:ext cx="5626962" cy="1570691"/>
            <a:chOff x="3779837" y="4429889"/>
            <a:chExt cx="6106504" cy="961773"/>
          </a:xfrm>
        </p:grpSpPr>
        <p:sp>
          <p:nvSpPr>
            <p:cNvPr id="16" name="Rectangle 15">
              <a:extLst>
                <a:ext uri="{FF2B5EF4-FFF2-40B4-BE49-F238E27FC236}">
                  <a16:creationId xmlns:a16="http://schemas.microsoft.com/office/drawing/2014/main" id="{35C76C4C-F251-6C40-7415-72406C6FA914}"/>
                </a:ext>
              </a:extLst>
            </p:cNvPr>
            <p:cNvSpPr/>
            <p:nvPr/>
          </p:nvSpPr>
          <p:spPr>
            <a:xfrm>
              <a:off x="3779837" y="4429890"/>
              <a:ext cx="6106504" cy="96177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5BE95CC5-0E65-3F5F-D698-4D8F92163854}"/>
                </a:ext>
              </a:extLst>
            </p:cNvPr>
            <p:cNvSpPr txBox="1"/>
            <p:nvPr/>
          </p:nvSpPr>
          <p:spPr>
            <a:xfrm>
              <a:off x="4196038" y="4476701"/>
              <a:ext cx="5532945" cy="874412"/>
            </a:xfrm>
            <a:prstGeom prst="rect">
              <a:avLst/>
            </a:prstGeom>
            <a:noFill/>
          </p:spPr>
          <p:txBody>
            <a:bodyPr wrap="square">
              <a:spAutoFit/>
            </a:bodyPr>
            <a:lstStyle/>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Mercure total / Nickel total / Plomb total / Fer total / Température de l’eau </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pH </a:t>
              </a:r>
              <a:r>
                <a:rPr lang="fr-FR" sz="1100" dirty="0">
                  <a:solidFill>
                    <a:prstClr val="black"/>
                  </a:solidFill>
                  <a:latin typeface="Abadi Extra Light" panose="020B0204020104020204" pitchFamily="34" charset="0"/>
                </a:rPr>
                <a:t>/</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Carbone organique total / Conductivité à 25°C / </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Orthophosphates</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Titre alcalimétrique complet / Dureté totale / Calcium / Magnésium / Sulfates / Chlorures / Sodium / Ammonium</a:t>
              </a:r>
              <a:r>
                <a:rPr lang="fr-FR" sz="1100" dirty="0">
                  <a:solidFill>
                    <a:prstClr val="black"/>
                  </a:solidFill>
                  <a:latin typeface="Abadi Extra Light" panose="020B0204020104020204" pitchFamily="34" charset="0"/>
                </a:rPr>
                <a:t> (en NH</a:t>
              </a:r>
              <a:r>
                <a:rPr lang="fr-FR" sz="1100" baseline="-25000" dirty="0">
                  <a:solidFill>
                    <a:prstClr val="black"/>
                  </a:solidFill>
                  <a:latin typeface="Abadi Extra Light" panose="020B0204020104020204" pitchFamily="34" charset="0"/>
                </a:rPr>
                <a:t>4</a:t>
              </a:r>
              <a:r>
                <a:rPr lang="fr-FR" sz="1100" dirty="0">
                  <a:solidFill>
                    <a:prstClr val="black"/>
                  </a:solidFill>
                  <a:latin typeface="Abadi Extra Light" panose="020B0204020104020204" pitchFamily="34" charset="0"/>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Silicates / Fluorures / Nitrates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3</a:t>
              </a:r>
              <a:r>
                <a:rPr lang="fr-FR" sz="1100" dirty="0">
                  <a:solidFill>
                    <a:prstClr val="black"/>
                  </a:solidFill>
                  <a:latin typeface="Abadi Extra Light" panose="020B0204020104020204" pitchFamily="34" charset="0"/>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Nitrites </a:t>
              </a:r>
              <a:r>
                <a:rPr lang="fr-FR" sz="1100" dirty="0">
                  <a:solidFill>
                    <a:prstClr val="black"/>
                  </a:solidFill>
                  <a:latin typeface="Abadi Extra Light" panose="020B0204020104020204" pitchFamily="34" charset="0"/>
                </a:rPr>
                <a:t>(en NO</a:t>
              </a:r>
              <a:r>
                <a:rPr lang="fr-FR" sz="1100" baseline="-25000" dirty="0">
                  <a:solidFill>
                    <a:prstClr val="black"/>
                  </a:solidFill>
                  <a:latin typeface="Abadi Extra Light" panose="020B0204020104020204" pitchFamily="34" charset="0"/>
                </a:rPr>
                <a:t>2</a:t>
              </a:r>
              <a:r>
                <a:rPr lang="fr-FR" sz="1100" dirty="0">
                  <a:solidFill>
                    <a:prstClr val="black"/>
                  </a:solidFill>
                  <a:latin typeface="Abadi Extra Light" panose="020B0204020104020204" pitchFamily="34" charset="0"/>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Cadmium total / Cuivre total / Zinc</a:t>
              </a:r>
              <a:r>
                <a:rPr lang="fr-FR" sz="1100" dirty="0">
                  <a:solidFill>
                    <a:prstClr val="black"/>
                  </a:solidFill>
                  <a:latin typeface="Abadi Extra Light" panose="020B0204020104020204" pitchFamily="34" charset="0"/>
                </a:rPr>
                <a:t> total /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Turbidité</a:t>
              </a:r>
              <a:r>
                <a:rPr lang="fr-FR" sz="1100" dirty="0">
                  <a:solidFill>
                    <a:prstClr val="black"/>
                  </a:solidFill>
                  <a:latin typeface="Abadi Extra Light" panose="020B0204020104020204" pitchFamily="34" charset="0"/>
                </a:rPr>
                <a:t> </a:t>
              </a:r>
              <a:r>
                <a:rPr lang="fr-FR" sz="1100" dirty="0" err="1">
                  <a:solidFill>
                    <a:prstClr val="black"/>
                  </a:solidFill>
                  <a:latin typeface="Abadi Extra Light" panose="020B0204020104020204" pitchFamily="34" charset="0"/>
                </a:rPr>
                <a:t>néphélométrique</a:t>
              </a:r>
              <a:r>
                <a:rPr lang="fr-FR" sz="1100" dirty="0">
                  <a:solidFill>
                    <a:prstClr val="black"/>
                  </a:solidFill>
                  <a:latin typeface="Abadi Extra Light" panose="020B0204020104020204" pitchFamily="34" charset="0"/>
                </a:rPr>
                <a:t> NFU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Chrome</a:t>
              </a:r>
              <a:r>
                <a:rPr lang="fr-FR" sz="1100" dirty="0">
                  <a:solidFill>
                    <a:prstClr val="black"/>
                  </a:solidFill>
                  <a:latin typeface="Abadi Extra Light" panose="020B0204020104020204" pitchFamily="34" charset="0"/>
                </a:rPr>
                <a:t> total /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Arsenic</a:t>
              </a:r>
              <a:r>
                <a:rPr lang="fr-FR" sz="1100" dirty="0">
                  <a:solidFill>
                    <a:prstClr val="black"/>
                  </a:solidFill>
                  <a:latin typeface="Abadi Extra Light" panose="020B0204020104020204" pitchFamily="34" charset="0"/>
                </a:rPr>
                <a:t> total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Sélénium total / Manganèse total / Antimoine</a:t>
              </a:r>
              <a:r>
                <a:rPr lang="fr-FR" sz="1100" dirty="0">
                  <a:solidFill>
                    <a:prstClr val="black"/>
                  </a:solidFill>
                  <a:latin typeface="Abadi Extra Light" panose="020B0204020104020204" pitchFamily="34" charset="0"/>
                </a:rPr>
                <a:t> total /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Etain total / Aluminium total</a:t>
              </a:r>
              <a:endParaRPr kumimoji="0" lang="fr-FR" sz="1100" b="1" i="1" u="none" strike="noStrike" kern="1200" cap="none" spc="0" normalizeH="0" baseline="0" noProof="0" dirty="0">
                <a:ln>
                  <a:noFill/>
                </a:ln>
                <a:solidFill>
                  <a:srgbClr val="7030A0"/>
                </a:solidFill>
                <a:effectLst/>
                <a:uLnTx/>
                <a:uFillTx/>
                <a:latin typeface="Abadi Extra Light" panose="020B0204020104020204" pitchFamily="34" charset="0"/>
                <a:ea typeface="+mn-ea"/>
                <a:cs typeface="+mn-cs"/>
              </a:endParaRPr>
            </a:p>
          </p:txBody>
        </p:sp>
        <p:sp>
          <p:nvSpPr>
            <p:cNvPr id="19" name="Rectangle 18">
              <a:extLst>
                <a:ext uri="{FF2B5EF4-FFF2-40B4-BE49-F238E27FC236}">
                  <a16:creationId xmlns:a16="http://schemas.microsoft.com/office/drawing/2014/main" id="{6890FD6D-E951-E3D4-37B0-0DE4E0529EE0}"/>
                </a:ext>
              </a:extLst>
            </p:cNvPr>
            <p:cNvSpPr/>
            <p:nvPr/>
          </p:nvSpPr>
          <p:spPr>
            <a:xfrm>
              <a:off x="3783894" y="4429889"/>
              <a:ext cx="294943" cy="961772"/>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HDEO</a:t>
              </a:r>
              <a:r>
                <a:rPr lang="fr-FR" sz="1400" b="1" spc="80" dirty="0">
                  <a:solidFill>
                    <a:prstClr val="white"/>
                  </a:solidFill>
                  <a:latin typeface="Abadi" panose="020B0604020104020204" pitchFamily="34" charset="0"/>
                </a:rPr>
                <a:t>COMPL</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2121315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E3031-B2D5-1C9D-BA9D-3A8487D9FB4B}"/>
            </a:ext>
          </a:extLst>
        </p:cNvPr>
        <p:cNvGrpSpPr/>
        <p:nvPr/>
      </p:nvGrpSpPr>
      <p:grpSpPr>
        <a:xfrm>
          <a:off x="0" y="0"/>
          <a:ext cx="0" cy="0"/>
          <a:chOff x="0" y="0"/>
          <a:chExt cx="0" cy="0"/>
        </a:xfrm>
      </p:grpSpPr>
      <p:sp>
        <p:nvSpPr>
          <p:cNvPr id="18" name="Rectangle 8">
            <a:extLst>
              <a:ext uri="{FF2B5EF4-FFF2-40B4-BE49-F238E27FC236}">
                <a16:creationId xmlns:a16="http://schemas.microsoft.com/office/drawing/2014/main" id="{4C2C7D52-996F-7E16-A5BE-9CC34BE115C2}"/>
              </a:ext>
            </a:extLst>
          </p:cNvPr>
          <p:cNvSpPr/>
          <p:nvPr/>
        </p:nvSpPr>
        <p:spPr>
          <a:xfrm>
            <a:off x="2606569" y="1115387"/>
            <a:ext cx="4953106"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31531" y="579947"/>
                </a:lnTo>
                <a:cubicBezTo>
                  <a:pt x="84083" y="38663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738D0FA5-F4F9-0FFB-B621-AA92757C6875}"/>
              </a:ext>
            </a:extLst>
          </p:cNvPr>
          <p:cNvSpPr txBox="1"/>
          <p:nvPr/>
        </p:nvSpPr>
        <p:spPr>
          <a:xfrm>
            <a:off x="2915563" y="1233025"/>
            <a:ext cx="464411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2" name="Ellipse 21">
            <a:extLst>
              <a:ext uri="{FF2B5EF4-FFF2-40B4-BE49-F238E27FC236}">
                <a16:creationId xmlns:a16="http://schemas.microsoft.com/office/drawing/2014/main" id="{7D3263C5-793B-0EFF-E3F5-1450F7675D62}"/>
              </a:ext>
            </a:extLst>
          </p:cNvPr>
          <p:cNvSpPr/>
          <p:nvPr/>
        </p:nvSpPr>
        <p:spPr>
          <a:xfrm>
            <a:off x="1295565" y="591033"/>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22">
            <a:extLst>
              <a:ext uri="{FF2B5EF4-FFF2-40B4-BE49-F238E27FC236}">
                <a16:creationId xmlns:a16="http://schemas.microsoft.com/office/drawing/2014/main" id="{42F27497-B196-AECD-8B84-FCCD0A48AC5F}"/>
              </a:ext>
            </a:extLst>
          </p:cNvPr>
          <p:cNvSpPr/>
          <p:nvPr/>
        </p:nvSpPr>
        <p:spPr>
          <a:xfrm>
            <a:off x="1306948" y="591033"/>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8E076DC1-8E27-8A2E-E8CD-44FA6C26F6B9}"/>
              </a:ext>
            </a:extLst>
          </p:cNvPr>
          <p:cNvGrpSpPr/>
          <p:nvPr/>
        </p:nvGrpSpPr>
        <p:grpSpPr>
          <a:xfrm>
            <a:off x="-1928" y="0"/>
            <a:ext cx="576000" cy="5512924"/>
            <a:chOff x="0" y="0"/>
            <a:chExt cx="576000" cy="4665975"/>
          </a:xfrm>
        </p:grpSpPr>
        <p:sp>
          <p:nvSpPr>
            <p:cNvPr id="3" name="Rectangle 2">
              <a:extLst>
                <a:ext uri="{FF2B5EF4-FFF2-40B4-BE49-F238E27FC236}">
                  <a16:creationId xmlns:a16="http://schemas.microsoft.com/office/drawing/2014/main" id="{3B2318A6-BEF2-1EA7-4407-A18E8CA1A728}"/>
                </a:ext>
              </a:extLst>
            </p:cNvPr>
            <p:cNvSpPr/>
            <p:nvPr/>
          </p:nvSpPr>
          <p:spPr>
            <a:xfrm>
              <a:off x="0" y="420267"/>
              <a:ext cx="576000" cy="4245708"/>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D9C0EED-27B2-1433-DB75-71E4F2B55C12}"/>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13124A94-7EC8-6355-DDBD-031F83027AD1}"/>
                </a:ext>
              </a:extLst>
            </p:cNvPr>
            <p:cNvSpPr txBox="1"/>
            <p:nvPr/>
          </p:nvSpPr>
          <p:spPr>
            <a:xfrm>
              <a:off x="21644" y="4367457"/>
              <a:ext cx="517236" cy="234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rPr>
                <a:t>29</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561DAF54-4183-0EDB-E6A1-C0397C2CB0C4}"/>
                </a:ext>
              </a:extLst>
            </p:cNvPr>
            <p:cNvSpPr txBox="1"/>
            <p:nvPr/>
          </p:nvSpPr>
          <p:spPr>
            <a:xfrm>
              <a:off x="6119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EAUX ET ÉTABLISSEMENT DE SANTÉ</a:t>
              </a:r>
            </a:p>
          </p:txBody>
        </p:sp>
      </p:grpSp>
      <p:pic>
        <p:nvPicPr>
          <p:cNvPr id="9" name="Image 8">
            <a:hlinkClick r:id="rId3" action="ppaction://hlinksldjump"/>
            <a:extLst>
              <a:ext uri="{FF2B5EF4-FFF2-40B4-BE49-F238E27FC236}">
                <a16:creationId xmlns:a16="http://schemas.microsoft.com/office/drawing/2014/main" id="{F95B8449-0A62-D9C6-D52B-FF4CD0741A93}"/>
              </a:ext>
            </a:extLst>
          </p:cNvPr>
          <p:cNvPicPr>
            <a:picLocks noChangeAspect="1"/>
          </p:cNvPicPr>
          <p:nvPr/>
        </p:nvPicPr>
        <p:blipFill>
          <a:blip r:embed="rId4"/>
          <a:stretch>
            <a:fillRect/>
          </a:stretch>
        </p:blipFill>
        <p:spPr>
          <a:xfrm>
            <a:off x="6801567" y="8587273"/>
            <a:ext cx="445047" cy="1877731"/>
          </a:xfrm>
          <a:prstGeom prst="rect">
            <a:avLst/>
          </a:prstGeom>
        </p:spPr>
      </p:pic>
      <p:pic>
        <p:nvPicPr>
          <p:cNvPr id="55" name="Graphique 54" descr="Laboratoire de chimie">
            <a:extLst>
              <a:ext uri="{FF2B5EF4-FFF2-40B4-BE49-F238E27FC236}">
                <a16:creationId xmlns:a16="http://schemas.microsoft.com/office/drawing/2014/main" id="{7730EC94-DADE-4130-BC9A-7BF7CDDEE1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6779" y="4228959"/>
            <a:ext cx="8089037" cy="8089037"/>
          </a:xfrm>
          <a:prstGeom prst="rect">
            <a:avLst/>
          </a:prstGeom>
        </p:spPr>
      </p:pic>
      <p:grpSp>
        <p:nvGrpSpPr>
          <p:cNvPr id="39" name="Groupe 38">
            <a:extLst>
              <a:ext uri="{FF2B5EF4-FFF2-40B4-BE49-F238E27FC236}">
                <a16:creationId xmlns:a16="http://schemas.microsoft.com/office/drawing/2014/main" id="{7C18531C-BC50-B115-9DC5-C7FDD4B15870}"/>
              </a:ext>
            </a:extLst>
          </p:cNvPr>
          <p:cNvGrpSpPr/>
          <p:nvPr/>
        </p:nvGrpSpPr>
        <p:grpSpPr>
          <a:xfrm>
            <a:off x="1174605" y="3427729"/>
            <a:ext cx="5626962" cy="1602461"/>
            <a:chOff x="3779837" y="4429889"/>
            <a:chExt cx="6106504" cy="1359028"/>
          </a:xfrm>
        </p:grpSpPr>
        <p:sp>
          <p:nvSpPr>
            <p:cNvPr id="40" name="Rectangle 39">
              <a:extLst>
                <a:ext uri="{FF2B5EF4-FFF2-40B4-BE49-F238E27FC236}">
                  <a16:creationId xmlns:a16="http://schemas.microsoft.com/office/drawing/2014/main" id="{21C125E4-E172-12F0-5E9F-9F53BEE88348}"/>
                </a:ext>
              </a:extLst>
            </p:cNvPr>
            <p:cNvSpPr/>
            <p:nvPr/>
          </p:nvSpPr>
          <p:spPr>
            <a:xfrm>
              <a:off x="3779837" y="4429890"/>
              <a:ext cx="6106504" cy="1359027"/>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ZoneTexte 40">
              <a:extLst>
                <a:ext uri="{FF2B5EF4-FFF2-40B4-BE49-F238E27FC236}">
                  <a16:creationId xmlns:a16="http://schemas.microsoft.com/office/drawing/2014/main" id="{A092466A-7339-E72B-F000-DF57FC11FD72}"/>
                </a:ext>
              </a:extLst>
            </p:cNvPr>
            <p:cNvSpPr txBox="1"/>
            <p:nvPr/>
          </p:nvSpPr>
          <p:spPr>
            <a:xfrm>
              <a:off x="4199892" y="4498833"/>
              <a:ext cx="5532945" cy="1233736"/>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1" i="1" u="none" strike="noStrike" kern="1200" cap="none" spc="0" normalizeH="0" baseline="0" noProof="0" dirty="0">
                  <a:ln>
                    <a:noFill/>
                  </a:ln>
                  <a:solidFill>
                    <a:srgbClr val="7030A0"/>
                  </a:solidFill>
                  <a:effectLst/>
                  <a:uLnTx/>
                  <a:uFillTx/>
                  <a:latin typeface="Abadi Extra Light" panose="020B0204020104020204" pitchFamily="34" charset="0"/>
                  <a:ea typeface="+mn-ea"/>
                  <a:cs typeface="+mn-cs"/>
                </a:rPr>
                <a:t>Analyse des eaux thermales</a:t>
              </a:r>
            </a:p>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revivifiables à 22°C / Micro-organismes revivifiables à 36°C / Staphylocoques pathogènes (</a:t>
              </a:r>
              <a:r>
                <a:rPr lang="fr-FR" sz="1100" dirty="0">
                  <a:latin typeface="Abadi Extra Light" panose="020B0204020104020204" pitchFamily="34" charset="0"/>
                </a:rPr>
                <a:t>100</a:t>
              </a:r>
              <a:r>
                <a:rPr kumimoji="0" lang="fr-FR" sz="1100" b="0" i="0" u="none" strike="noStrike" kern="1200" cap="none" spc="0" normalizeH="0" baseline="0" noProof="0" dirty="0">
                  <a:ln>
                    <a:noFill/>
                  </a:ln>
                  <a:effectLst/>
                  <a:uLnTx/>
                  <a:uFillTx/>
                  <a:latin typeface="Abadi Extra Light" panose="020B0204020104020204" pitchFamily="34" charset="0"/>
                  <a:ea typeface="+mn-ea"/>
                  <a:cs typeface="+mn-cs"/>
                </a:rPr>
                <a:t>ml</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Pseudomonas (250ml) / Bactéries coliformes (250ml) / Entérocoques intestinaux (250ml) /  Coliformes thermotolérants (250ml) / Spores de micro-organismes anaérobies sulfito-réducteurs (100ml) / Legionella spp. et Legionella pneumophila / Conductivité à 25°C / pH / Température / Titre alcalimétrique complet </a:t>
              </a:r>
            </a:p>
          </p:txBody>
        </p:sp>
        <p:sp>
          <p:nvSpPr>
            <p:cNvPr id="42" name="Rectangle 41">
              <a:extLst>
                <a:ext uri="{FF2B5EF4-FFF2-40B4-BE49-F238E27FC236}">
                  <a16:creationId xmlns:a16="http://schemas.microsoft.com/office/drawing/2014/main" id="{7BB4ED6C-04FE-DF1C-48E6-5163C84753FA}"/>
                </a:ext>
              </a:extLst>
            </p:cNvPr>
            <p:cNvSpPr/>
            <p:nvPr/>
          </p:nvSpPr>
          <p:spPr>
            <a:xfrm>
              <a:off x="3783894" y="4429889"/>
              <a:ext cx="294943" cy="1359027"/>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THERM</a:t>
              </a: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43" name="ZoneTexte 42">
            <a:extLst>
              <a:ext uri="{FF2B5EF4-FFF2-40B4-BE49-F238E27FC236}">
                <a16:creationId xmlns:a16="http://schemas.microsoft.com/office/drawing/2014/main" id="{93B1C285-D59B-230F-AA7D-DB96878F7DEE}"/>
              </a:ext>
            </a:extLst>
          </p:cNvPr>
          <p:cNvSpPr txBox="1"/>
          <p:nvPr/>
        </p:nvSpPr>
        <p:spPr>
          <a:xfrm>
            <a:off x="1158282" y="2922541"/>
            <a:ext cx="37629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rPr>
              <a:t>BACTÉRIOLOGIE ET PHYSICO-CHIMIE</a:t>
            </a:r>
            <a:endParaRPr kumimoji="0" lang="x-none" sz="1500" b="1" i="0" u="none" strike="noStrike" kern="1200" cap="none" spc="80" normalizeH="0" baseline="0" noProof="0" dirty="0">
              <a:ln>
                <a:noFill/>
              </a:ln>
              <a:solidFill>
                <a:srgbClr val="4B7086"/>
              </a:solidFill>
              <a:effectLst/>
              <a:highlight>
                <a:srgbClr val="E4EBF0"/>
              </a:highlight>
              <a:uLnTx/>
              <a:uFillTx/>
              <a:latin typeface="Abadi" panose="020B0604020104020204" pitchFamily="34" charset="0"/>
              <a:ea typeface="+mn-ea"/>
              <a:cs typeface="Arial" panose="020B0604020202020204" pitchFamily="34" charset="0"/>
            </a:endParaRPr>
          </a:p>
        </p:txBody>
      </p:sp>
    </p:spTree>
    <p:extLst>
      <p:ext uri="{BB962C8B-B14F-4D97-AF65-F5344CB8AC3E}">
        <p14:creationId xmlns:p14="http://schemas.microsoft.com/office/powerpoint/2010/main" val="1824169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47F67-32F7-8DAF-02AD-88D0836340A6}"/>
              </a:ext>
            </a:extLst>
          </p:cNvPr>
          <p:cNvSpPr/>
          <p:nvPr/>
        </p:nvSpPr>
        <p:spPr>
          <a:xfrm>
            <a:off x="0" y="1088208"/>
            <a:ext cx="3854009" cy="558969"/>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5" name="Groupe 4">
            <a:extLst>
              <a:ext uri="{FF2B5EF4-FFF2-40B4-BE49-F238E27FC236}">
                <a16:creationId xmlns:a16="http://schemas.microsoft.com/office/drawing/2014/main" id="{26501031-10F6-33DC-F5BC-4F4AB1E42AF1}"/>
              </a:ext>
            </a:extLst>
          </p:cNvPr>
          <p:cNvGrpSpPr/>
          <p:nvPr/>
        </p:nvGrpSpPr>
        <p:grpSpPr>
          <a:xfrm>
            <a:off x="6983587" y="0"/>
            <a:ext cx="576000" cy="4740266"/>
            <a:chOff x="0" y="0"/>
            <a:chExt cx="576000" cy="4740266"/>
          </a:xfrm>
        </p:grpSpPr>
        <p:sp>
          <p:nvSpPr>
            <p:cNvPr id="6" name="Rectangle 5">
              <a:extLst>
                <a:ext uri="{FF2B5EF4-FFF2-40B4-BE49-F238E27FC236}">
                  <a16:creationId xmlns:a16="http://schemas.microsoft.com/office/drawing/2014/main" id="{DF537124-23A6-5953-19B6-2221973F1E66}"/>
                </a:ext>
              </a:extLst>
            </p:cNvPr>
            <p:cNvSpPr/>
            <p:nvPr/>
          </p:nvSpPr>
          <p:spPr>
            <a:xfrm>
              <a:off x="0" y="420266"/>
              <a:ext cx="576000" cy="43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a:extLst>
                <a:ext uri="{FF2B5EF4-FFF2-40B4-BE49-F238E27FC236}">
                  <a16:creationId xmlns:a16="http://schemas.microsoft.com/office/drawing/2014/main" id="{2806B03F-D52E-7701-886F-2DBCAB1961D4}"/>
                </a:ext>
              </a:extLst>
            </p:cNvPr>
            <p:cNvSpPr/>
            <p:nvPr/>
          </p:nvSpPr>
          <p:spPr>
            <a:xfrm>
              <a:off x="0" y="0"/>
              <a:ext cx="576000" cy="4320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ZoneTexte 7">
              <a:extLst>
                <a:ext uri="{FF2B5EF4-FFF2-40B4-BE49-F238E27FC236}">
                  <a16:creationId xmlns:a16="http://schemas.microsoft.com/office/drawing/2014/main" id="{46BCCE42-C91E-1D9C-D775-C8608627146B}"/>
                </a:ext>
              </a:extLst>
            </p:cNvPr>
            <p:cNvSpPr txBox="1"/>
            <p:nvPr/>
          </p:nvSpPr>
          <p:spPr>
            <a:xfrm>
              <a:off x="29731" y="4403965"/>
              <a:ext cx="517236" cy="276999"/>
            </a:xfrm>
            <a:prstGeom prst="rect">
              <a:avLst/>
            </a:prstGeom>
            <a:noFill/>
          </p:spPr>
          <p:txBody>
            <a:bodyPr wrap="square" rtlCol="0">
              <a:spAutoFit/>
            </a:bodyPr>
            <a:lstStyle/>
            <a:p>
              <a:pPr algn="ctr"/>
              <a:r>
                <a:rPr lang="fr-FR" sz="1200" b="1" dirty="0">
                  <a:solidFill>
                    <a:schemeClr val="tx1">
                      <a:lumMod val="75000"/>
                      <a:lumOff val="25000"/>
                    </a:schemeClr>
                  </a:solidFill>
                  <a:latin typeface="Abadi" panose="020B0604020104020204" pitchFamily="34" charset="0"/>
                  <a:cs typeface="Arial" panose="020B0604020202020204" pitchFamily="34" charset="0"/>
                </a:rPr>
                <a:t>03</a:t>
              </a:r>
              <a:endParaRPr lang="x-none" sz="1200" b="1" dirty="0">
                <a:solidFill>
                  <a:schemeClr val="tx1">
                    <a:lumMod val="75000"/>
                    <a:lumOff val="25000"/>
                  </a:schemeClr>
                </a:solidFill>
                <a:latin typeface="Abadi" panose="020B0604020104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0BC2647E-5863-6E24-6DD1-33400222D7F6}"/>
                </a:ext>
              </a:extLst>
            </p:cNvPr>
            <p:cNvSpPr txBox="1"/>
            <p:nvPr/>
          </p:nvSpPr>
          <p:spPr>
            <a:xfrm>
              <a:off x="57168" y="185498"/>
              <a:ext cx="492443" cy="4134502"/>
            </a:xfrm>
            <a:prstGeom prst="rect">
              <a:avLst/>
            </a:prstGeom>
            <a:noFill/>
          </p:spPr>
          <p:txBody>
            <a:bodyPr vert="vert" wrap="square" rtlCol="0">
              <a:spAutoFit/>
            </a:bodyPr>
            <a:lstStyle/>
            <a:p>
              <a:pPr algn="ctr"/>
              <a:r>
                <a:rPr lang="fr-FR" sz="2000" b="1" spc="300" dirty="0">
                  <a:solidFill>
                    <a:schemeClr val="bg1"/>
                  </a:solidFill>
                  <a:latin typeface="Abadi" panose="020B0604020104020204" pitchFamily="34" charset="0"/>
                  <a:cs typeface="Arial" panose="020B0604020202020204" pitchFamily="34" charset="0"/>
                </a:rPr>
                <a:t>À PROPOS</a:t>
              </a:r>
              <a:endParaRPr lang="x-none" sz="2000" b="1" spc="300" dirty="0">
                <a:solidFill>
                  <a:schemeClr val="bg1"/>
                </a:solidFill>
                <a:latin typeface="Abadi" panose="020B0604020104020204" pitchFamily="34" charset="0"/>
                <a:cs typeface="Arial" panose="020B0604020202020204" pitchFamily="34" charset="0"/>
              </a:endParaRPr>
            </a:p>
          </p:txBody>
        </p:sp>
      </p:grpSp>
      <p:sp>
        <p:nvSpPr>
          <p:cNvPr id="2" name="ZoneTexte 1">
            <a:extLst>
              <a:ext uri="{FF2B5EF4-FFF2-40B4-BE49-F238E27FC236}">
                <a16:creationId xmlns:a16="http://schemas.microsoft.com/office/drawing/2014/main" id="{239BEFAD-301E-00A7-8DDD-AE037AC1CD29}"/>
              </a:ext>
            </a:extLst>
          </p:cNvPr>
          <p:cNvSpPr txBox="1"/>
          <p:nvPr/>
        </p:nvSpPr>
        <p:spPr>
          <a:xfrm>
            <a:off x="658173" y="1271689"/>
            <a:ext cx="2780396" cy="379591"/>
          </a:xfrm>
          <a:prstGeom prst="rect">
            <a:avLst/>
          </a:prstGeom>
          <a:noFill/>
        </p:spPr>
        <p:txBody>
          <a:bodyPr wrap="square" anchor="ctr">
            <a:spAutoFit/>
          </a:bodyPr>
          <a:lstStyle/>
          <a:p>
            <a:pPr marR="0" algn="l" rtl="0"/>
            <a:r>
              <a:rPr lang="fr-FR" sz="2800" b="1" i="0" u="none" strike="noStrike" spc="80" baseline="30000" dirty="0">
                <a:solidFill>
                  <a:schemeClr val="bg1"/>
                </a:solidFill>
                <a:latin typeface="Abadi" panose="020B0604020104020204" pitchFamily="34" charset="0"/>
                <a:cs typeface="Arial" panose="020B0604020202020204" pitchFamily="34" charset="0"/>
              </a:rPr>
              <a:t>QUI SOMMES-NOUS ?</a:t>
            </a:r>
            <a:endParaRPr lang="x-none" sz="2800" b="1" spc="80" baseline="30000" dirty="0">
              <a:solidFill>
                <a:schemeClr val="bg1"/>
              </a:solidFill>
              <a:latin typeface="Abadi" panose="020B0604020104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45EF5771-9C14-E06F-25F3-108143793FD5}"/>
              </a:ext>
            </a:extLst>
          </p:cNvPr>
          <p:cNvSpPr txBox="1"/>
          <p:nvPr/>
        </p:nvSpPr>
        <p:spPr>
          <a:xfrm>
            <a:off x="703723" y="3587644"/>
            <a:ext cx="5702531" cy="1384995"/>
          </a:xfrm>
          <a:prstGeom prst="rect">
            <a:avLst/>
          </a:prstGeom>
          <a:noFill/>
        </p:spPr>
        <p:txBody>
          <a:bodyPr wrap="square" rtlCol="0">
            <a:spAutoFit/>
          </a:bodyPr>
          <a:lstStyle/>
          <a:p>
            <a:pPr algn="just"/>
            <a:r>
              <a:rPr lang="fr-FR" sz="1400" dirty="0">
                <a:latin typeface="Abadi Extra Light" panose="020B0204020104020204" pitchFamily="34" charset="0"/>
                <a:cs typeface="Arial" panose="020B0604020202020204" pitchFamily="34" charset="0"/>
              </a:rPr>
              <a:t>Présent sur le territoire de la Guadeloupe, le Laboratoire d’Hygiène de l’Environnement (LHE) de l’Institut Pasteur de la </a:t>
            </a:r>
            <a:r>
              <a:rPr lang="fr-FR" sz="1400" dirty="0" err="1">
                <a:latin typeface="Abadi Extra Light" panose="020B0204020104020204" pitchFamily="34" charset="0"/>
                <a:cs typeface="Arial" panose="020B0604020202020204" pitchFamily="34" charset="0"/>
              </a:rPr>
              <a:t>Gudeloupe</a:t>
            </a:r>
            <a:r>
              <a:rPr lang="fr-FR" sz="1400" dirty="0">
                <a:latin typeface="Abadi Extra Light" panose="020B0204020104020204" pitchFamily="34" charset="0"/>
                <a:cs typeface="Arial" panose="020B0604020202020204" pitchFamily="34" charset="0"/>
              </a:rPr>
              <a:t> est un acteur incontournable des analyses de l’eau et des aliments. Il investit continuellement, depuis plus de 15 ans, dans du matériel performant et s’appuie sur un personnel local stable, bien formé et extrêmement compétent.</a:t>
            </a:r>
          </a:p>
        </p:txBody>
      </p:sp>
      <p:sp>
        <p:nvSpPr>
          <p:cNvPr id="13" name="ZoneTexte 12">
            <a:extLst>
              <a:ext uri="{FF2B5EF4-FFF2-40B4-BE49-F238E27FC236}">
                <a16:creationId xmlns:a16="http://schemas.microsoft.com/office/drawing/2014/main" id="{36EB2104-B8B3-7F6E-EF36-A6F5BA8C7C3B}"/>
              </a:ext>
            </a:extLst>
          </p:cNvPr>
          <p:cNvSpPr txBox="1"/>
          <p:nvPr/>
        </p:nvSpPr>
        <p:spPr>
          <a:xfrm>
            <a:off x="710669" y="4918293"/>
            <a:ext cx="5702530" cy="1815882"/>
          </a:xfrm>
          <a:prstGeom prst="rect">
            <a:avLst/>
          </a:prstGeom>
          <a:noFill/>
        </p:spPr>
        <p:txBody>
          <a:bodyPr wrap="square" rtlCol="0">
            <a:spAutoFit/>
          </a:bodyPr>
          <a:lstStyle/>
          <a:p>
            <a:pPr algn="just"/>
            <a:r>
              <a:rPr lang="fr-FR" sz="1400" dirty="0">
                <a:latin typeface="Abadi Extra Light" panose="020B0204020104020204" pitchFamily="34" charset="0"/>
                <a:cs typeface="Arial" panose="020B0604020202020204" pitchFamily="34" charset="0"/>
              </a:rPr>
              <a:t>Créée en 1982 et d’abord vouée à la microbiologie alimentaire, l’activité du LHE s’est peu à peu étendue à l’ensemble des domaines analytiques de l’alimentaire et de l’eau. Le laboratoire a mis en place en 1999 un système de management de la qualité qui permit l’accréditation par le Comité Français d’Accréditation (COFRAC) en 2002. Des contrôles réguliers sont effectués par cet organisme par des audits de surveillance et d’extension. Ainsi, plus de 90% des analyses réalisées au laboratoire sont sous accréditation.</a:t>
            </a:r>
            <a:endParaRPr lang="x-none" sz="1400" dirty="0">
              <a:latin typeface="Abadi Extra Light" panose="020B0204020104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156D033C-4F94-6A9C-72FF-A5238ACC3DCB}"/>
              </a:ext>
            </a:extLst>
          </p:cNvPr>
          <p:cNvSpPr txBox="1"/>
          <p:nvPr/>
        </p:nvSpPr>
        <p:spPr>
          <a:xfrm>
            <a:off x="710669" y="6725247"/>
            <a:ext cx="5695585" cy="3108543"/>
          </a:xfrm>
          <a:prstGeom prst="rect">
            <a:avLst/>
          </a:prstGeom>
          <a:noFill/>
        </p:spPr>
        <p:txBody>
          <a:bodyPr wrap="square" rtlCol="0">
            <a:spAutoFit/>
          </a:bodyPr>
          <a:lstStyle/>
          <a:p>
            <a:pPr algn="just"/>
            <a:r>
              <a:rPr lang="fr-FR" sz="1400" dirty="0">
                <a:latin typeface="Abadi Extra Light" panose="020B0204020104020204" pitchFamily="34" charset="0"/>
                <a:cs typeface="Arial" panose="020B0604020202020204" pitchFamily="34" charset="0"/>
              </a:rPr>
              <a:t>Aujourd’hui, le LHE regroupe 3 services compétents dans les domaines suivants : sécurité alimentaire, microbiologie des eaux, physico-chimie des eaux et recherche de micropolluants minéraux et organiques. En matière d’environnement, le laboratoire propose ses prestations analytiques sur des matrices diverses : eaux, aliments, sols et air. Les analyses vont des paramètres terrain à la recherche de composés à l’état de traces. Laboratoire de proximité, le LHE possède une bonne connaissance des problématiques environnementales locales. Il dispose pour y répondre d’un plateau technique performant et adapté. Cette proximité lui confère également une parfaite connaissance du terrain et des sites de prélèvement. Notre volonté de répondre au mieux à cette mission se traduit par un effort permanent d’investissements humain et matériel. Les compétences du laboratoire sont reconnues par son accréditation Cofrac et l’augmentation continue de sa portée.</a:t>
            </a:r>
            <a:endParaRPr lang="x-none" sz="1400" dirty="0">
              <a:latin typeface="Abadi Extra Light" panose="020B0204020104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EADB41CA-3996-D404-F0C9-D086271420F9}"/>
              </a:ext>
            </a:extLst>
          </p:cNvPr>
          <p:cNvPicPr>
            <a:picLocks noChangeAspect="1"/>
          </p:cNvPicPr>
          <p:nvPr/>
        </p:nvPicPr>
        <p:blipFill>
          <a:blip r:embed="rId2"/>
          <a:stretch>
            <a:fillRect/>
          </a:stretch>
        </p:blipFill>
        <p:spPr>
          <a:xfrm>
            <a:off x="2279275" y="2192828"/>
            <a:ext cx="2565317" cy="1049026"/>
          </a:xfrm>
          <a:prstGeom prst="rect">
            <a:avLst/>
          </a:prstGeom>
        </p:spPr>
      </p:pic>
    </p:spTree>
    <p:extLst>
      <p:ext uri="{BB962C8B-B14F-4D97-AF65-F5344CB8AC3E}">
        <p14:creationId xmlns:p14="http://schemas.microsoft.com/office/powerpoint/2010/main" val="2645831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6652D16F-4839-49A7-9940-88E63DB527A5}"/>
              </a:ext>
            </a:extLst>
          </p:cNvPr>
          <p:cNvSpPr/>
          <p:nvPr/>
        </p:nvSpPr>
        <p:spPr>
          <a:xfrm>
            <a:off x="718296" y="540504"/>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8">
            <a:extLst>
              <a:ext uri="{FF2B5EF4-FFF2-40B4-BE49-F238E27FC236}">
                <a16:creationId xmlns:a16="http://schemas.microsoft.com/office/drawing/2014/main" id="{4D386FED-485A-AF25-0862-2F195AE4FF4C}"/>
              </a:ext>
            </a:extLst>
          </p:cNvPr>
          <p:cNvSpPr/>
          <p:nvPr/>
        </p:nvSpPr>
        <p:spPr>
          <a:xfrm>
            <a:off x="2271832" y="1074109"/>
            <a:ext cx="4318818" cy="590457"/>
          </a:xfrm>
          <a:custGeom>
            <a:avLst/>
            <a:gdLst>
              <a:gd name="connsiteX0" fmla="*/ 0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0 w 4297125"/>
              <a:gd name="connsiteY4" fmla="*/ 0 h 590457"/>
              <a:gd name="connsiteX0" fmla="*/ 73572 w 4297125"/>
              <a:gd name="connsiteY0" fmla="*/ 0 h 590457"/>
              <a:gd name="connsiteX1" fmla="*/ 4297125 w 4297125"/>
              <a:gd name="connsiteY1" fmla="*/ 0 h 590457"/>
              <a:gd name="connsiteX2" fmla="*/ 4297125 w 4297125"/>
              <a:gd name="connsiteY2" fmla="*/ 590457 h 590457"/>
              <a:gd name="connsiteX3" fmla="*/ 0 w 4297125"/>
              <a:gd name="connsiteY3" fmla="*/ 590457 h 590457"/>
              <a:gd name="connsiteX4" fmla="*/ 73572 w 4297125"/>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31531 w 4223553"/>
              <a:gd name="connsiteY3" fmla="*/ 579947 h 590457"/>
              <a:gd name="connsiteX4" fmla="*/ 0 w 4223553"/>
              <a:gd name="connsiteY4" fmla="*/ 0 h 590457"/>
              <a:gd name="connsiteX0" fmla="*/ 0 w 4223553"/>
              <a:gd name="connsiteY0" fmla="*/ 0 h 590457"/>
              <a:gd name="connsiteX1" fmla="*/ 4223553 w 4223553"/>
              <a:gd name="connsiteY1" fmla="*/ 0 h 590457"/>
              <a:gd name="connsiteX2" fmla="*/ 4223553 w 4223553"/>
              <a:gd name="connsiteY2" fmla="*/ 590457 h 590457"/>
              <a:gd name="connsiteX3" fmla="*/ 13763 w 4223553"/>
              <a:gd name="connsiteY3" fmla="*/ 590457 h 590457"/>
              <a:gd name="connsiteX4" fmla="*/ 0 w 4223553"/>
              <a:gd name="connsiteY4" fmla="*/ 0 h 59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3553" h="590457">
                <a:moveTo>
                  <a:pt x="0" y="0"/>
                </a:moveTo>
                <a:lnTo>
                  <a:pt x="4223553" y="0"/>
                </a:lnTo>
                <a:lnTo>
                  <a:pt x="4223553" y="590457"/>
                </a:lnTo>
                <a:lnTo>
                  <a:pt x="13763" y="590457"/>
                </a:lnTo>
                <a:cubicBezTo>
                  <a:pt x="66315" y="397141"/>
                  <a:pt x="73572" y="182806"/>
                  <a:pt x="0" y="0"/>
                </a:cubicBezTo>
                <a:close/>
              </a:path>
            </a:pathLst>
          </a:cu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A55D7C23-4315-E17D-58F8-DBEDB547D7B8}"/>
              </a:ext>
            </a:extLst>
          </p:cNvPr>
          <p:cNvSpPr txBox="1"/>
          <p:nvPr/>
        </p:nvSpPr>
        <p:spPr>
          <a:xfrm>
            <a:off x="2319712" y="1189550"/>
            <a:ext cx="427093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4" name="Ellipse 23">
            <a:extLst>
              <a:ext uri="{FF2B5EF4-FFF2-40B4-BE49-F238E27FC236}">
                <a16:creationId xmlns:a16="http://schemas.microsoft.com/office/drawing/2014/main" id="{4CE32033-519F-A2DB-A510-35A991F5415F}"/>
              </a:ext>
            </a:extLst>
          </p:cNvPr>
          <p:cNvSpPr/>
          <p:nvPr/>
        </p:nvSpPr>
        <p:spPr>
          <a:xfrm>
            <a:off x="690047" y="566382"/>
            <a:ext cx="1620000" cy="1620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77E61076-D026-BC5A-3B43-0BB1145C8D6F}"/>
              </a:ext>
            </a:extLst>
          </p:cNvPr>
          <p:cNvSpPr/>
          <p:nvPr/>
        </p:nvSpPr>
        <p:spPr>
          <a:xfrm>
            <a:off x="708631" y="566378"/>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4B70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5" name="Graphique 54" descr="Laboratoire de chimie">
            <a:extLst>
              <a:ext uri="{FF2B5EF4-FFF2-40B4-BE49-F238E27FC236}">
                <a16:creationId xmlns:a16="http://schemas.microsoft.com/office/drawing/2014/main" id="{7730EC94-DADE-4130-BC9A-7BF7CDDEE1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5888" y="5963950"/>
            <a:ext cx="8089037" cy="8089037"/>
          </a:xfrm>
          <a:prstGeom prst="rect">
            <a:avLst/>
          </a:prstGeom>
        </p:spPr>
      </p:pic>
      <p:grpSp>
        <p:nvGrpSpPr>
          <p:cNvPr id="9" name="Groupe 8">
            <a:extLst>
              <a:ext uri="{FF2B5EF4-FFF2-40B4-BE49-F238E27FC236}">
                <a16:creationId xmlns:a16="http://schemas.microsoft.com/office/drawing/2014/main" id="{80FB3BF2-9E03-1C00-DD6A-BF5B0983ED16}"/>
              </a:ext>
            </a:extLst>
          </p:cNvPr>
          <p:cNvGrpSpPr/>
          <p:nvPr/>
        </p:nvGrpSpPr>
        <p:grpSpPr>
          <a:xfrm>
            <a:off x="7002155" y="-11832"/>
            <a:ext cx="576000" cy="6217920"/>
            <a:chOff x="0" y="0"/>
            <a:chExt cx="576000" cy="4665975"/>
          </a:xfrm>
        </p:grpSpPr>
        <p:sp>
          <p:nvSpPr>
            <p:cNvPr id="10" name="Rectangle 9">
              <a:extLst>
                <a:ext uri="{FF2B5EF4-FFF2-40B4-BE49-F238E27FC236}">
                  <a16:creationId xmlns:a16="http://schemas.microsoft.com/office/drawing/2014/main" id="{1E4BF6ED-6C28-8671-B15A-A50CD9362572}"/>
                </a:ext>
              </a:extLst>
            </p:cNvPr>
            <p:cNvSpPr/>
            <p:nvPr/>
          </p:nvSpPr>
          <p:spPr>
            <a:xfrm>
              <a:off x="0" y="420267"/>
              <a:ext cx="576000" cy="4245708"/>
            </a:xfrm>
            <a:prstGeom prst="rect">
              <a:avLst/>
            </a:prstGeom>
            <a:solidFill>
              <a:srgbClr val="D1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C092BF8-EA57-BAD8-FC5A-9E66506D6544}"/>
                </a:ext>
              </a:extLst>
            </p:cNvPr>
            <p:cNvSpPr/>
            <p:nvPr/>
          </p:nvSpPr>
          <p:spPr>
            <a:xfrm>
              <a:off x="0" y="0"/>
              <a:ext cx="576000" cy="43200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60CFF70C-83C8-7100-32C4-7EFE011789A6}"/>
                </a:ext>
              </a:extLst>
            </p:cNvPr>
            <p:cNvSpPr txBox="1"/>
            <p:nvPr/>
          </p:nvSpPr>
          <p:spPr>
            <a:xfrm>
              <a:off x="21644" y="4381605"/>
              <a:ext cx="517236" cy="2078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4B7086"/>
                  </a:solidFill>
                  <a:latin typeface="Abadi" panose="020B0604020104020204" pitchFamily="34" charset="0"/>
                  <a:cs typeface="Arial" panose="020B0604020202020204" pitchFamily="34" charset="0"/>
                </a:rPr>
                <a:t>30</a:t>
              </a:r>
              <a:endParaRPr kumimoji="0" lang="x-none" sz="1200" b="1" i="0" u="none" strike="noStrike" kern="1200" cap="none" spc="0" normalizeH="0" baseline="0" noProof="0" dirty="0">
                <a:ln>
                  <a:noFill/>
                </a:ln>
                <a:solidFill>
                  <a:srgbClr val="4B7086"/>
                </a:solidFill>
                <a:effectLst/>
                <a:uLnTx/>
                <a:uFillTx/>
                <a:latin typeface="Abadi" panose="020B0604020104020204" pitchFamily="34" charset="0"/>
                <a:ea typeface="+mn-ea"/>
                <a:cs typeface="Arial" panose="020B0604020202020204" pitchFamily="34" charset="0"/>
              </a:endParaRPr>
            </a:p>
          </p:txBody>
        </p:sp>
        <p:sp>
          <p:nvSpPr>
            <p:cNvPr id="27" name="ZoneTexte 26">
              <a:extLst>
                <a:ext uri="{FF2B5EF4-FFF2-40B4-BE49-F238E27FC236}">
                  <a16:creationId xmlns:a16="http://schemas.microsoft.com/office/drawing/2014/main" id="{EF66F72B-ED6C-226D-D4DF-A430BFA6A217}"/>
                </a:ext>
              </a:extLst>
            </p:cNvPr>
            <p:cNvSpPr txBox="1"/>
            <p:nvPr/>
          </p:nvSpPr>
          <p:spPr>
            <a:xfrm>
              <a:off x="59006"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TAR, ECS, EAUX RÉSIDUAIRES ET BOUES</a:t>
              </a:r>
            </a:p>
          </p:txBody>
        </p:sp>
      </p:grpSp>
      <p:grpSp>
        <p:nvGrpSpPr>
          <p:cNvPr id="28" name="Groupe 27">
            <a:extLst>
              <a:ext uri="{FF2B5EF4-FFF2-40B4-BE49-F238E27FC236}">
                <a16:creationId xmlns:a16="http://schemas.microsoft.com/office/drawing/2014/main" id="{2640A347-1837-A8E0-B790-D58F7D4ECEF6}"/>
              </a:ext>
            </a:extLst>
          </p:cNvPr>
          <p:cNvGrpSpPr/>
          <p:nvPr/>
        </p:nvGrpSpPr>
        <p:grpSpPr>
          <a:xfrm>
            <a:off x="718296" y="2874871"/>
            <a:ext cx="5916338" cy="616336"/>
            <a:chOff x="3779837" y="4404013"/>
            <a:chExt cx="6132834" cy="616336"/>
          </a:xfrm>
        </p:grpSpPr>
        <p:sp>
          <p:nvSpPr>
            <p:cNvPr id="29" name="Rectangle 28">
              <a:extLst>
                <a:ext uri="{FF2B5EF4-FFF2-40B4-BE49-F238E27FC236}">
                  <a16:creationId xmlns:a16="http://schemas.microsoft.com/office/drawing/2014/main" id="{5E234C12-B451-D868-500B-0E3270EE291C}"/>
                </a:ext>
              </a:extLst>
            </p:cNvPr>
            <p:cNvSpPr/>
            <p:nvPr/>
          </p:nvSpPr>
          <p:spPr>
            <a:xfrm>
              <a:off x="3779837" y="4404013"/>
              <a:ext cx="6132834" cy="616336"/>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28886103-7762-509D-100A-8BA10F61BFB0}"/>
                </a:ext>
              </a:extLst>
            </p:cNvPr>
            <p:cNvSpPr txBox="1"/>
            <p:nvPr/>
          </p:nvSpPr>
          <p:spPr>
            <a:xfrm>
              <a:off x="4445575" y="4552447"/>
              <a:ext cx="5288344" cy="271934"/>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Recherche et dénombrement de Legionella spp. et Legionella pneumophila</a:t>
              </a:r>
            </a:p>
          </p:txBody>
        </p:sp>
        <p:sp>
          <p:nvSpPr>
            <p:cNvPr id="31" name="Rectangle 30">
              <a:extLst>
                <a:ext uri="{FF2B5EF4-FFF2-40B4-BE49-F238E27FC236}">
                  <a16:creationId xmlns:a16="http://schemas.microsoft.com/office/drawing/2014/main" id="{4D400ED5-D049-7DF3-0C0D-FECBC2F5F31F}"/>
                </a:ext>
              </a:extLst>
            </p:cNvPr>
            <p:cNvSpPr/>
            <p:nvPr/>
          </p:nvSpPr>
          <p:spPr>
            <a:xfrm>
              <a:off x="3783894" y="4404013"/>
              <a:ext cx="509261" cy="616335"/>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LEGIO ECS</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2" name="Groupe 31">
            <a:extLst>
              <a:ext uri="{FF2B5EF4-FFF2-40B4-BE49-F238E27FC236}">
                <a16:creationId xmlns:a16="http://schemas.microsoft.com/office/drawing/2014/main" id="{EB14A010-DE53-2A01-4553-47261EDA6EF0}"/>
              </a:ext>
            </a:extLst>
          </p:cNvPr>
          <p:cNvGrpSpPr/>
          <p:nvPr/>
        </p:nvGrpSpPr>
        <p:grpSpPr>
          <a:xfrm>
            <a:off x="715448" y="3700296"/>
            <a:ext cx="5919186" cy="919815"/>
            <a:chOff x="3779837" y="4429890"/>
            <a:chExt cx="6106504" cy="642490"/>
          </a:xfrm>
        </p:grpSpPr>
        <p:sp>
          <p:nvSpPr>
            <p:cNvPr id="33" name="Rectangle 32">
              <a:extLst>
                <a:ext uri="{FF2B5EF4-FFF2-40B4-BE49-F238E27FC236}">
                  <a16:creationId xmlns:a16="http://schemas.microsoft.com/office/drawing/2014/main" id="{01D68297-2394-83EF-DADA-D89D41EEC279}"/>
                </a:ext>
              </a:extLst>
            </p:cNvPr>
            <p:cNvSpPr/>
            <p:nvPr/>
          </p:nvSpPr>
          <p:spPr>
            <a:xfrm>
              <a:off x="3779837" y="4429891"/>
              <a:ext cx="6106504" cy="64248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C9C53DD7-A6A4-5B68-52B0-5DC90FDF6C50}"/>
                </a:ext>
              </a:extLst>
            </p:cNvPr>
            <p:cNvSpPr txBox="1"/>
            <p:nvPr/>
          </p:nvSpPr>
          <p:spPr>
            <a:xfrm>
              <a:off x="4293154" y="4478000"/>
              <a:ext cx="5288344" cy="594380"/>
            </a:xfrm>
            <a:prstGeom prst="rect">
              <a:avLst/>
            </a:prstGeom>
            <a:noFill/>
          </p:spPr>
          <p:txBody>
            <a:bodyPr wrap="square">
              <a:spAutoFit/>
            </a:bodyPr>
            <a:lstStyle/>
            <a:p>
              <a:pPr lvl="0" algn="just">
                <a:lnSpc>
                  <a:spcPts val="1500"/>
                </a:lnSpc>
                <a:buClr>
                  <a:srgbClr val="CC0066"/>
                </a:buClr>
                <a:buSzPct val="115000"/>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Recherche et dénombrement de Legionella spp. et Legionella pneumophila / Micro-organismes revivifiables à 36°C / Micro-organismes revivifiables à 22°C / Conductivité à 25°C / Turbidité</a:t>
              </a:r>
              <a:r>
                <a:rPr lang="fr-FR" sz="1100" dirty="0">
                  <a:solidFill>
                    <a:prstClr val="black"/>
                  </a:solidFill>
                  <a:latin typeface="Abadi Extra Light" panose="020B0204020104020204" pitchFamily="34" charset="0"/>
                </a:rPr>
                <a:t> </a:t>
              </a:r>
              <a:r>
                <a:rPr lang="fr-FR" sz="1100" dirty="0" err="1">
                  <a:solidFill>
                    <a:prstClr val="black"/>
                  </a:solidFill>
                  <a:latin typeface="Abadi Extra Light" panose="020B0204020104020204" pitchFamily="34" charset="0"/>
                </a:rPr>
                <a:t>néphélométrique</a:t>
              </a:r>
              <a:r>
                <a:rPr lang="fr-FR" sz="1100" dirty="0">
                  <a:solidFill>
                    <a:prstClr val="black"/>
                  </a:solidFill>
                  <a:latin typeface="Abadi Extra Light" panose="020B0204020104020204" pitchFamily="34" charset="0"/>
                </a:rPr>
                <a:t> NFU</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 pH sur place / Température sur place / Aspect / Chlore libre / Chlore total</a:t>
              </a:r>
            </a:p>
          </p:txBody>
        </p:sp>
        <p:sp>
          <p:nvSpPr>
            <p:cNvPr id="35" name="Rectangle 34">
              <a:extLst>
                <a:ext uri="{FF2B5EF4-FFF2-40B4-BE49-F238E27FC236}">
                  <a16:creationId xmlns:a16="http://schemas.microsoft.com/office/drawing/2014/main" id="{E5C02631-14EF-B11D-AC57-8BDA3FBA7B10}"/>
                </a:ext>
              </a:extLst>
            </p:cNvPr>
            <p:cNvSpPr/>
            <p:nvPr/>
          </p:nvSpPr>
          <p:spPr>
            <a:xfrm>
              <a:off x="3783894" y="4429890"/>
              <a:ext cx="509260" cy="642489"/>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LEGIO TAR</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6" name="Groupe 35">
            <a:extLst>
              <a:ext uri="{FF2B5EF4-FFF2-40B4-BE49-F238E27FC236}">
                <a16:creationId xmlns:a16="http://schemas.microsoft.com/office/drawing/2014/main" id="{CDD4691E-4CB1-A208-EC8D-5194AFF15479}"/>
              </a:ext>
            </a:extLst>
          </p:cNvPr>
          <p:cNvGrpSpPr/>
          <p:nvPr/>
        </p:nvGrpSpPr>
        <p:grpSpPr>
          <a:xfrm>
            <a:off x="708631" y="4832031"/>
            <a:ext cx="5900602" cy="845326"/>
            <a:chOff x="3779837" y="4429890"/>
            <a:chExt cx="6106504" cy="845326"/>
          </a:xfrm>
        </p:grpSpPr>
        <p:sp>
          <p:nvSpPr>
            <p:cNvPr id="37" name="Rectangle 36">
              <a:extLst>
                <a:ext uri="{FF2B5EF4-FFF2-40B4-BE49-F238E27FC236}">
                  <a16:creationId xmlns:a16="http://schemas.microsoft.com/office/drawing/2014/main" id="{5C05A0F2-7EB8-A0F5-1DB8-0DFF72FFED1B}"/>
                </a:ext>
              </a:extLst>
            </p:cNvPr>
            <p:cNvSpPr/>
            <p:nvPr/>
          </p:nvSpPr>
          <p:spPr>
            <a:xfrm>
              <a:off x="3779837" y="4429890"/>
              <a:ext cx="6106504" cy="845325"/>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60214DB5-A23D-4E70-4E72-42DCFD36A328}"/>
                </a:ext>
              </a:extLst>
            </p:cNvPr>
            <p:cNvSpPr txBox="1"/>
            <p:nvPr/>
          </p:nvSpPr>
          <p:spPr>
            <a:xfrm>
              <a:off x="4597997" y="4608271"/>
              <a:ext cx="5130985" cy="464294"/>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Entérocoques intestinaux (microplaque) (100 ml ou g) / Escherichia coli (microplaque) (100 ml ou g)</a:t>
              </a:r>
            </a:p>
          </p:txBody>
        </p:sp>
        <p:sp>
          <p:nvSpPr>
            <p:cNvPr id="39" name="Rectangle 38">
              <a:extLst>
                <a:ext uri="{FF2B5EF4-FFF2-40B4-BE49-F238E27FC236}">
                  <a16:creationId xmlns:a16="http://schemas.microsoft.com/office/drawing/2014/main" id="{1EB54711-4167-99B9-3D72-E9B58C627F38}"/>
                </a:ext>
              </a:extLst>
            </p:cNvPr>
            <p:cNvSpPr/>
            <p:nvPr/>
          </p:nvSpPr>
          <p:spPr>
            <a:xfrm>
              <a:off x="3783894" y="4429890"/>
              <a:ext cx="656744" cy="845326"/>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NPP OU NPP BOUES</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40" name="Groupe 39">
            <a:extLst>
              <a:ext uri="{FF2B5EF4-FFF2-40B4-BE49-F238E27FC236}">
                <a16:creationId xmlns:a16="http://schemas.microsoft.com/office/drawing/2014/main" id="{5A2D8E1D-81CC-26D8-0717-AE1F1FA51310}"/>
              </a:ext>
            </a:extLst>
          </p:cNvPr>
          <p:cNvGrpSpPr/>
          <p:nvPr/>
        </p:nvGrpSpPr>
        <p:grpSpPr>
          <a:xfrm>
            <a:off x="709097" y="5899867"/>
            <a:ext cx="5900602" cy="845326"/>
            <a:chOff x="3779837" y="4429890"/>
            <a:chExt cx="6106504" cy="845326"/>
          </a:xfrm>
        </p:grpSpPr>
        <p:sp>
          <p:nvSpPr>
            <p:cNvPr id="41" name="Rectangle 40">
              <a:extLst>
                <a:ext uri="{FF2B5EF4-FFF2-40B4-BE49-F238E27FC236}">
                  <a16:creationId xmlns:a16="http://schemas.microsoft.com/office/drawing/2014/main" id="{C3A47185-3DC8-1C9B-2D1F-97E2C8770547}"/>
                </a:ext>
              </a:extLst>
            </p:cNvPr>
            <p:cNvSpPr/>
            <p:nvPr/>
          </p:nvSpPr>
          <p:spPr>
            <a:xfrm>
              <a:off x="3779837" y="4429890"/>
              <a:ext cx="6106504" cy="845325"/>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E13B72B7-9F52-D037-7522-EFC0DF010AC7}"/>
                </a:ext>
              </a:extLst>
            </p:cNvPr>
            <p:cNvSpPr txBox="1"/>
            <p:nvPr/>
          </p:nvSpPr>
          <p:spPr>
            <a:xfrm>
              <a:off x="4597997" y="4608271"/>
              <a:ext cx="5130985" cy="464294"/>
            </a:xfrm>
            <a:prstGeom prst="rect">
              <a:avLst/>
            </a:prstGeom>
            <a:noFill/>
          </p:spPr>
          <p:txBody>
            <a:bodyPr wrap="square">
              <a:spAutoFit/>
            </a:bodyPr>
            <a:lstStyle/>
            <a:p>
              <a:pPr marL="0" marR="0" lvl="0" indent="0" algn="just" defTabSz="457200" rtl="0" eaLnBrk="1" fontAlgn="auto" latinLnBrk="0" hangingPunct="1">
                <a:lnSpc>
                  <a:spcPts val="1500"/>
                </a:lnSpc>
                <a:spcBef>
                  <a:spcPts val="0"/>
                </a:spcBef>
                <a:spcAft>
                  <a:spcPts val="0"/>
                </a:spcAft>
                <a:buClr>
                  <a:srgbClr val="CC0066"/>
                </a:buClr>
                <a:buSzPct val="115000"/>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Entérocoques intestinaux (microplaque) (100 ml ou g) / Escherichia coli (microplaque) (100 ml ou g) /  Salmonelle (1l)</a:t>
              </a:r>
            </a:p>
          </p:txBody>
        </p:sp>
        <p:sp>
          <p:nvSpPr>
            <p:cNvPr id="43" name="Rectangle 42">
              <a:extLst>
                <a:ext uri="{FF2B5EF4-FFF2-40B4-BE49-F238E27FC236}">
                  <a16:creationId xmlns:a16="http://schemas.microsoft.com/office/drawing/2014/main" id="{96E5AF87-34E9-4A7B-54F6-2D25895B2E2B}"/>
                </a:ext>
              </a:extLst>
            </p:cNvPr>
            <p:cNvSpPr/>
            <p:nvPr/>
          </p:nvSpPr>
          <p:spPr>
            <a:xfrm>
              <a:off x="3783894" y="4429890"/>
              <a:ext cx="656744" cy="845326"/>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rPr>
                <a:t>BAC OU BAC BOUES</a:t>
              </a:r>
              <a:endParaRPr kumimoji="0" lang="x-none" sz="13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pic>
        <p:nvPicPr>
          <p:cNvPr id="2" name="Image 1">
            <a:hlinkClick r:id="rId5" action="ppaction://hlinksldjump"/>
            <a:extLst>
              <a:ext uri="{FF2B5EF4-FFF2-40B4-BE49-F238E27FC236}">
                <a16:creationId xmlns:a16="http://schemas.microsoft.com/office/drawing/2014/main" id="{F7204D79-278A-8B15-AF9F-FC48A5DF1F34}"/>
              </a:ext>
            </a:extLst>
          </p:cNvPr>
          <p:cNvPicPr>
            <a:picLocks noChangeAspect="1"/>
          </p:cNvPicPr>
          <p:nvPr/>
        </p:nvPicPr>
        <p:blipFill>
          <a:blip r:embed="rId6"/>
          <a:stretch>
            <a:fillRect/>
          </a:stretch>
        </p:blipFill>
        <p:spPr>
          <a:xfrm>
            <a:off x="6875587" y="8583469"/>
            <a:ext cx="445047" cy="1877731"/>
          </a:xfrm>
          <a:prstGeom prst="rect">
            <a:avLst/>
          </a:prstGeom>
        </p:spPr>
      </p:pic>
    </p:spTree>
    <p:extLst>
      <p:ext uri="{BB962C8B-B14F-4D97-AF65-F5344CB8AC3E}">
        <p14:creationId xmlns:p14="http://schemas.microsoft.com/office/powerpoint/2010/main" val="3291650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5CD7700-F8BD-9A29-2E78-4C52C0F7D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473" y="0"/>
            <a:ext cx="8229600" cy="8229600"/>
          </a:xfrm>
          <a:prstGeom prst="rect">
            <a:avLst/>
          </a:prstGeom>
        </p:spPr>
      </p:pic>
      <p:sp>
        <p:nvSpPr>
          <p:cNvPr id="5" name="Rectangle 4">
            <a:extLst>
              <a:ext uri="{FF2B5EF4-FFF2-40B4-BE49-F238E27FC236}">
                <a16:creationId xmlns:a16="http://schemas.microsoft.com/office/drawing/2014/main" id="{49A9968D-9BE1-5F74-01C9-A7FA638FAA9A}"/>
              </a:ext>
            </a:extLst>
          </p:cNvPr>
          <p:cNvSpPr/>
          <p:nvPr/>
        </p:nvSpPr>
        <p:spPr>
          <a:xfrm>
            <a:off x="-97536" y="6734951"/>
            <a:ext cx="7766304" cy="4173445"/>
          </a:xfrm>
          <a:custGeom>
            <a:avLst/>
            <a:gdLst>
              <a:gd name="connsiteX0" fmla="*/ 0 w 7766304"/>
              <a:gd name="connsiteY0" fmla="*/ 0 h 3828289"/>
              <a:gd name="connsiteX1" fmla="*/ 7766304 w 7766304"/>
              <a:gd name="connsiteY1" fmla="*/ 0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41920 w 7766304"/>
              <a:gd name="connsiteY1" fmla="*/ 999744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29728 w 7766304"/>
              <a:gd name="connsiteY1" fmla="*/ 938784 h 3828289"/>
              <a:gd name="connsiteX2" fmla="*/ 7766304 w 7766304"/>
              <a:gd name="connsiteY2" fmla="*/ 3828289 h 3828289"/>
              <a:gd name="connsiteX3" fmla="*/ 0 w 7766304"/>
              <a:gd name="connsiteY3" fmla="*/ 3828289 h 3828289"/>
              <a:gd name="connsiteX4" fmla="*/ 0 w 7766304"/>
              <a:gd name="connsiteY4" fmla="*/ 0 h 38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6304" h="3828289">
                <a:moveTo>
                  <a:pt x="0" y="0"/>
                </a:moveTo>
                <a:lnTo>
                  <a:pt x="7729728" y="938784"/>
                </a:lnTo>
                <a:lnTo>
                  <a:pt x="7766304" y="3828289"/>
                </a:lnTo>
                <a:lnTo>
                  <a:pt x="0" y="3828289"/>
                </a:lnTo>
                <a:lnTo>
                  <a:pt x="0" y="0"/>
                </a:lnTo>
                <a:close/>
              </a:path>
            </a:pathLst>
          </a:custGeom>
          <a:solidFill>
            <a:srgbClr val="CE1A1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40" name="Connecteur droit 39">
            <a:extLst>
              <a:ext uri="{FF2B5EF4-FFF2-40B4-BE49-F238E27FC236}">
                <a16:creationId xmlns:a16="http://schemas.microsoft.com/office/drawing/2014/main" id="{5023BE67-A76A-62D4-FC5D-6832449E9B61}"/>
              </a:ext>
            </a:extLst>
          </p:cNvPr>
          <p:cNvCxnSpPr/>
          <p:nvPr/>
        </p:nvCxnSpPr>
        <p:spPr>
          <a:xfrm>
            <a:off x="3998976" y="7466471"/>
            <a:ext cx="3998976" cy="487680"/>
          </a:xfrm>
          <a:prstGeom prst="line">
            <a:avLst/>
          </a:prstGeom>
          <a:ln w="5715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2506C3B4-DCBF-9C50-69ED-97B33754A6DA}"/>
              </a:ext>
            </a:extLst>
          </p:cNvPr>
          <p:cNvCxnSpPr/>
          <p:nvPr/>
        </p:nvCxnSpPr>
        <p:spPr>
          <a:xfrm>
            <a:off x="-1006308" y="6398053"/>
            <a:ext cx="3998976" cy="487680"/>
          </a:xfrm>
          <a:prstGeom prst="line">
            <a:avLst/>
          </a:prstGeom>
          <a:ln w="571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1EBF052-74A3-ACF2-C07C-C183C1D20723}"/>
              </a:ext>
            </a:extLst>
          </p:cNvPr>
          <p:cNvSpPr txBox="1"/>
          <p:nvPr/>
        </p:nvSpPr>
        <p:spPr>
          <a:xfrm>
            <a:off x="600927" y="8285830"/>
            <a:ext cx="6160799" cy="568489"/>
          </a:xfrm>
          <a:prstGeom prst="rect">
            <a:avLst/>
          </a:prstGeom>
          <a:noFill/>
        </p:spPr>
        <p:txBody>
          <a:bodyPr wrap="square" rtlCol="0">
            <a:spAutoFit/>
          </a:bodyPr>
          <a:lstStyle/>
          <a:p>
            <a:pPr>
              <a:lnSpc>
                <a:spcPts val="3700"/>
              </a:lnSpc>
            </a:pPr>
            <a:r>
              <a:rPr lang="fr-FR" sz="3600" b="1" dirty="0">
                <a:solidFill>
                  <a:schemeClr val="bg1"/>
                </a:solidFill>
                <a:latin typeface="Abadi" panose="020B0604020104020204" pitchFamily="34" charset="0"/>
                <a:cs typeface="Arial" panose="020B0604020202020204" pitchFamily="34" charset="0"/>
              </a:rPr>
              <a:t>Hygiène agroalimentaire</a:t>
            </a:r>
          </a:p>
        </p:txBody>
      </p:sp>
      <p:sp>
        <p:nvSpPr>
          <p:cNvPr id="10" name="ZoneTexte 9">
            <a:extLst>
              <a:ext uri="{FF2B5EF4-FFF2-40B4-BE49-F238E27FC236}">
                <a16:creationId xmlns:a16="http://schemas.microsoft.com/office/drawing/2014/main" id="{420054D0-CDC8-6A8A-0ED0-5C2433D989C9}"/>
              </a:ext>
            </a:extLst>
          </p:cNvPr>
          <p:cNvSpPr txBox="1"/>
          <p:nvPr/>
        </p:nvSpPr>
        <p:spPr>
          <a:xfrm>
            <a:off x="605762" y="8864029"/>
            <a:ext cx="6491901" cy="1261884"/>
          </a:xfrm>
          <a:prstGeom prst="rect">
            <a:avLst/>
          </a:prstGeom>
          <a:noFill/>
        </p:spPr>
        <p:txBody>
          <a:bodyPr wrap="square" rtlCol="0">
            <a:spAutoFit/>
          </a:bodyPr>
          <a:lstStyle/>
          <a:p>
            <a:r>
              <a:rPr lang="fr-FR" sz="1900" dirty="0">
                <a:solidFill>
                  <a:schemeClr val="bg1"/>
                </a:solidFill>
                <a:latin typeface="Abadi Extra Light" panose="020B0204020104020204" pitchFamily="34" charset="0"/>
                <a:cs typeface="Arial" panose="020B0604020202020204" pitchFamily="34" charset="0"/>
              </a:rPr>
              <a:t>Soutenir l’ensemble de la filière agroalimentaire, depuis la production primaire, animale et végétale jusqu’à la distribution au consommateur final, en passant par l’industrie agroalimentaire, les métiers de bouche, et le transport.</a:t>
            </a:r>
          </a:p>
        </p:txBody>
      </p:sp>
      <p:pic>
        <p:nvPicPr>
          <p:cNvPr id="3" name="Image 2" descr="Une image contenant texte, Police, basket, balle&#10;&#10;Description générée automatiquement">
            <a:extLst>
              <a:ext uri="{FF2B5EF4-FFF2-40B4-BE49-F238E27FC236}">
                <a16:creationId xmlns:a16="http://schemas.microsoft.com/office/drawing/2014/main" id="{04997520-0CC4-C89D-C67D-4C2728F19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17" y="251507"/>
            <a:ext cx="1443766" cy="628786"/>
          </a:xfrm>
          <a:prstGeom prst="rect">
            <a:avLst/>
          </a:prstGeom>
        </p:spPr>
      </p:pic>
    </p:spTree>
    <p:extLst>
      <p:ext uri="{BB962C8B-B14F-4D97-AF65-F5344CB8AC3E}">
        <p14:creationId xmlns:p14="http://schemas.microsoft.com/office/powerpoint/2010/main" val="3855709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2C8A5ACA-7C18-E64C-9F6E-1CA685AF9D4F}"/>
              </a:ext>
            </a:extLst>
          </p:cNvPr>
          <p:cNvGrpSpPr/>
          <p:nvPr/>
        </p:nvGrpSpPr>
        <p:grpSpPr>
          <a:xfrm>
            <a:off x="6983495" y="0"/>
            <a:ext cx="576000" cy="4740266"/>
            <a:chOff x="0" y="0"/>
            <a:chExt cx="576000" cy="4740266"/>
          </a:xfrm>
        </p:grpSpPr>
        <p:sp>
          <p:nvSpPr>
            <p:cNvPr id="11" name="Rectangle 10">
              <a:extLst>
                <a:ext uri="{FF2B5EF4-FFF2-40B4-BE49-F238E27FC236}">
                  <a16:creationId xmlns:a16="http://schemas.microsoft.com/office/drawing/2014/main" id="{A3B8155F-C9C1-13D5-5E92-D427E199FC44}"/>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BAE039-09C8-EFF9-5A98-376CE8004949}"/>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CBEEB48-91C9-D6EC-0BAF-3432A8AB52C7}"/>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rPr>
                <a:t>32</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A8021E0B-4A72-E3B8-AC78-9DD3ADEB834A}"/>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5" name="Rectangle 14">
            <a:extLst>
              <a:ext uri="{FF2B5EF4-FFF2-40B4-BE49-F238E27FC236}">
                <a16:creationId xmlns:a16="http://schemas.microsoft.com/office/drawing/2014/main" id="{BB3D32E8-7EB6-AA5A-A0E8-9262804B215D}"/>
              </a:ext>
            </a:extLst>
          </p:cNvPr>
          <p:cNvSpPr/>
          <p:nvPr/>
        </p:nvSpPr>
        <p:spPr>
          <a:xfrm>
            <a:off x="1510144" y="1141823"/>
            <a:ext cx="4681969" cy="684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AED145EC-DBE0-E4A9-C87D-B394C3679466}"/>
              </a:ext>
            </a:extLst>
          </p:cNvPr>
          <p:cNvSpPr txBox="1"/>
          <p:nvPr/>
        </p:nvSpPr>
        <p:spPr>
          <a:xfrm>
            <a:off x="2418808" y="1166396"/>
            <a:ext cx="377330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MICROBIOLOGIQUES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17" name="Image 16" descr="Une image contenant art, dessin, cercle, Dessin d’enfant&#10;&#10;Description générée automatiquement">
            <a:extLst>
              <a:ext uri="{FF2B5EF4-FFF2-40B4-BE49-F238E27FC236}">
                <a16:creationId xmlns:a16="http://schemas.microsoft.com/office/drawing/2014/main" id="{5F45110E-3820-DACE-4D3A-B62400FCC63D}"/>
              </a:ext>
            </a:extLst>
          </p:cNvPr>
          <p:cNvPicPr>
            <a:picLocks/>
          </p:cNvPicPr>
          <p:nvPr/>
        </p:nvPicPr>
        <p:blipFill rotWithShape="1">
          <a:blip r:embed="rId2" cstate="print">
            <a:extLst>
              <a:ext uri="{28A0092B-C50C-407E-A947-70E740481C1C}">
                <a14:useLocalDpi xmlns:a14="http://schemas.microsoft.com/office/drawing/2010/main" val="0"/>
              </a:ext>
            </a:extLst>
          </a:blip>
          <a:srcRect l="9356" t="67136" r="69068" b="10420"/>
          <a:stretch/>
        </p:blipFill>
        <p:spPr>
          <a:xfrm>
            <a:off x="798809" y="673823"/>
            <a:ext cx="1620000" cy="1620000"/>
          </a:xfrm>
          <a:prstGeom prst="ellipse">
            <a:avLst/>
          </a:prstGeom>
          <a:ln w="38100">
            <a:solidFill>
              <a:srgbClr val="CE1A17"/>
            </a:solidFill>
          </a:ln>
        </p:spPr>
      </p:pic>
      <p:pic>
        <p:nvPicPr>
          <p:cNvPr id="60" name="Image 59">
            <a:hlinkClick r:id="rId3" action="ppaction://hlinksldjump"/>
            <a:extLst>
              <a:ext uri="{FF2B5EF4-FFF2-40B4-BE49-F238E27FC236}">
                <a16:creationId xmlns:a16="http://schemas.microsoft.com/office/drawing/2014/main" id="{8B7DE917-6A6D-AC75-E238-C18D7C2D3EDB}"/>
              </a:ext>
            </a:extLst>
          </p:cNvPr>
          <p:cNvPicPr>
            <a:picLocks noChangeAspect="1"/>
          </p:cNvPicPr>
          <p:nvPr/>
        </p:nvPicPr>
        <p:blipFill>
          <a:blip r:embed="rId4"/>
          <a:stretch>
            <a:fillRect/>
          </a:stretch>
        </p:blipFill>
        <p:spPr>
          <a:xfrm>
            <a:off x="6827867" y="8541904"/>
            <a:ext cx="445047" cy="1877731"/>
          </a:xfrm>
          <a:prstGeom prst="rect">
            <a:avLst/>
          </a:prstGeom>
        </p:spPr>
      </p:pic>
      <p:graphicFrame>
        <p:nvGraphicFramePr>
          <p:cNvPr id="5" name="Tableau 4">
            <a:extLst>
              <a:ext uri="{FF2B5EF4-FFF2-40B4-BE49-F238E27FC236}">
                <a16:creationId xmlns:a16="http://schemas.microsoft.com/office/drawing/2014/main" id="{F06C73E4-4446-AD98-FD09-D319B7AA0485}"/>
              </a:ext>
            </a:extLst>
          </p:cNvPr>
          <p:cNvGraphicFramePr>
            <a:graphicFrameLocks noGrp="1"/>
          </p:cNvGraphicFramePr>
          <p:nvPr>
            <p:extLst>
              <p:ext uri="{D42A27DB-BD31-4B8C-83A1-F6EECF244321}">
                <p14:modId xmlns:p14="http://schemas.microsoft.com/office/powerpoint/2010/main" val="3424276560"/>
              </p:ext>
            </p:extLst>
          </p:nvPr>
        </p:nvGraphicFramePr>
        <p:xfrm>
          <a:off x="685991" y="2618495"/>
          <a:ext cx="5746185" cy="7401400"/>
        </p:xfrm>
        <a:graphic>
          <a:graphicData uri="http://schemas.openxmlformats.org/drawingml/2006/table">
            <a:tbl>
              <a:tblPr firstRow="1" bandRow="1">
                <a:tableStyleId>{5C22544A-7EE6-4342-B048-85BDC9FD1C3A}</a:tableStyleId>
              </a:tblPr>
              <a:tblGrid>
                <a:gridCol w="2167075">
                  <a:extLst>
                    <a:ext uri="{9D8B030D-6E8A-4147-A177-3AD203B41FA5}">
                      <a16:colId xmlns:a16="http://schemas.microsoft.com/office/drawing/2014/main" val="1797569628"/>
                    </a:ext>
                  </a:extLst>
                </a:gridCol>
                <a:gridCol w="981947">
                  <a:extLst>
                    <a:ext uri="{9D8B030D-6E8A-4147-A177-3AD203B41FA5}">
                      <a16:colId xmlns:a16="http://schemas.microsoft.com/office/drawing/2014/main" val="3968719811"/>
                    </a:ext>
                  </a:extLst>
                </a:gridCol>
                <a:gridCol w="1593878">
                  <a:extLst>
                    <a:ext uri="{9D8B030D-6E8A-4147-A177-3AD203B41FA5}">
                      <a16:colId xmlns:a16="http://schemas.microsoft.com/office/drawing/2014/main" val="3469898628"/>
                    </a:ext>
                  </a:extLst>
                </a:gridCol>
                <a:gridCol w="1003285">
                  <a:extLst>
                    <a:ext uri="{9D8B030D-6E8A-4147-A177-3AD203B41FA5}">
                      <a16:colId xmlns:a16="http://schemas.microsoft.com/office/drawing/2014/main" val="2213332127"/>
                    </a:ext>
                  </a:extLst>
                </a:gridCol>
              </a:tblGrid>
              <a:tr h="434999">
                <a:tc>
                  <a:txBody>
                    <a:bodyPr/>
                    <a:lstStyle/>
                    <a:p>
                      <a:pPr algn="ctr">
                        <a:lnSpc>
                          <a:spcPts val="1300"/>
                        </a:lnSpc>
                      </a:pPr>
                      <a:r>
                        <a:rPr lang="fr-FR" sz="1100" spc="80" baseline="0" dirty="0">
                          <a:latin typeface="Abadi" panose="020B0604020104020204" pitchFamily="34" charset="0"/>
                          <a:cs typeface="Arial" panose="020B0604020202020204" pitchFamily="34" charset="0"/>
                        </a:rPr>
                        <a:t>GERMES</a:t>
                      </a: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a:txBody>
                    <a:bodyPr/>
                    <a:lstStyle/>
                    <a:p>
                      <a:pPr algn="ctr">
                        <a:lnSpc>
                          <a:spcPts val="1300"/>
                        </a:lnSpc>
                      </a:pPr>
                      <a:r>
                        <a:rPr lang="fr-FR" sz="1100" spc="80" baseline="0" dirty="0">
                          <a:latin typeface="Abadi" panose="020B0604020104020204" pitchFamily="34" charset="0"/>
                          <a:cs typeface="Arial" panose="020B0604020202020204" pitchFamily="34" charset="0"/>
                        </a:rPr>
                        <a:t>COFRAC</a:t>
                      </a: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a:txBody>
                    <a:bodyPr/>
                    <a:lstStyle/>
                    <a:p>
                      <a:pPr algn="ctr">
                        <a:lnSpc>
                          <a:spcPts val="1300"/>
                        </a:lnSpc>
                      </a:pPr>
                      <a:r>
                        <a:rPr lang="fr-FR" sz="1100" spc="80" baseline="0" dirty="0">
                          <a:latin typeface="Abadi" panose="020B0604020104020204" pitchFamily="34" charset="0"/>
                          <a:cs typeface="Arial" panose="020B0604020202020204" pitchFamily="34" charset="0"/>
                        </a:rPr>
                        <a:t>MÉTHODE</a:t>
                      </a: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a:txBody>
                    <a:bodyPr/>
                    <a:lstStyle/>
                    <a:p>
                      <a:pPr algn="ctr">
                        <a:lnSpc>
                          <a:spcPts val="1300"/>
                        </a:lnSpc>
                      </a:pPr>
                      <a:r>
                        <a:rPr lang="fr-FR" sz="1100" spc="80" baseline="0" dirty="0">
                          <a:latin typeface="Abadi" panose="020B0604020104020204" pitchFamily="34" charset="0"/>
                          <a:cs typeface="Arial" panose="020B0604020202020204" pitchFamily="34" charset="0"/>
                        </a:rPr>
                        <a:t>DÉLAI</a:t>
                      </a: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extLst>
                  <a:ext uri="{0D108BD9-81ED-4DB2-BD59-A6C34878D82A}">
                    <a16:rowId xmlns:a16="http://schemas.microsoft.com/office/drawing/2014/main" val="3282068511"/>
                  </a:ext>
                </a:extLst>
              </a:tr>
              <a:tr h="324000">
                <a:tc>
                  <a:txBody>
                    <a:bodyPr/>
                    <a:lstStyle/>
                    <a:p>
                      <a:pPr>
                        <a:lnSpc>
                          <a:spcPct val="107000"/>
                        </a:lnSpc>
                        <a:spcAft>
                          <a:spcPts val="800"/>
                        </a:spcAft>
                      </a:pPr>
                      <a:r>
                        <a:rPr lang="x-none" sz="1100" kern="0" dirty="0">
                          <a:solidFill>
                            <a:srgbClr val="000000"/>
                          </a:solidFill>
                          <a:effectLst/>
                          <a:latin typeface="Abadi" panose="020B0604020104020204" pitchFamily="34" charset="0"/>
                          <a:ea typeface="Times New Roman" panose="02020603050405020304" pitchFamily="18" charset="0"/>
                          <a:cs typeface="Calibri" panose="020F0502020204030204" pitchFamily="34" charset="0"/>
                        </a:rPr>
                        <a:t>Bacillus cereus</a:t>
                      </a:r>
                      <a:endParaRPr lang="x-none" sz="1100" kern="100" dirty="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07000"/>
                        </a:lnSpc>
                        <a:spcAft>
                          <a:spcPts val="800"/>
                        </a:spcAft>
                      </a:pPr>
                      <a:r>
                        <a:rPr lang="fr-FR" sz="1100" kern="100" dirty="0">
                          <a:effectLst/>
                          <a:latin typeface="Abadi Extra Light" panose="020B0204020104020204" pitchFamily="34" charset="0"/>
                          <a:ea typeface="Calibri" panose="020F0502020204030204" pitchFamily="34" charset="0"/>
                          <a:cs typeface="Times New Roman" panose="02020603050405020304" pitchFamily="18" charset="0"/>
                        </a:rPr>
                        <a:t>OUI</a:t>
                      </a:r>
                      <a:endParaRPr lang="x-none" sz="11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07000"/>
                        </a:lnSpc>
                        <a:spcAft>
                          <a:spcPts val="800"/>
                        </a:spcAft>
                      </a:pPr>
                      <a:r>
                        <a:rPr lang="fr-FR" sz="1100" kern="100" dirty="0">
                          <a:effectLst/>
                          <a:latin typeface="Abadi Extra Light" panose="020B0204020104020204" pitchFamily="34" charset="0"/>
                          <a:ea typeface="Calibri" panose="020F0502020204030204" pitchFamily="34" charset="0"/>
                          <a:cs typeface="Times New Roman" panose="02020603050405020304" pitchFamily="18" charset="0"/>
                        </a:rPr>
                        <a:t>NF EN ISO 7932</a:t>
                      </a:r>
                      <a:endParaRPr lang="x-none" sz="11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07000"/>
                        </a:lnSpc>
                        <a:spcAft>
                          <a:spcPts val="800"/>
                        </a:spcAft>
                      </a:pPr>
                      <a:r>
                        <a:rPr lang="fr-FR" sz="1100" b="0" kern="100" dirty="0">
                          <a:effectLst/>
                          <a:latin typeface="Abadi Extra Light" panose="020B0204020104020204" pitchFamily="34" charset="0"/>
                          <a:ea typeface="Calibri" panose="020F0502020204030204" pitchFamily="34" charset="0"/>
                          <a:cs typeface="Times New Roman" panose="02020603050405020304" pitchFamily="18" charset="0"/>
                        </a:rPr>
                        <a:t>2-3 j</a:t>
                      </a:r>
                      <a:endParaRPr lang="x-none" sz="1100" b="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52386538"/>
                  </a:ext>
                </a:extLst>
              </a:tr>
              <a:tr h="0">
                <a:tc row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panose="020B0604020104020204" pitchFamily="34" charset="0"/>
                          <a:cs typeface="Arial" panose="020B0604020202020204" pitchFamily="34" charset="0"/>
                        </a:rPr>
                        <a:t>Micro-organismes à 30°C</a:t>
                      </a:r>
                    </a:p>
                  </a:txBody>
                  <a:tcPr anchor="ctr">
                    <a:lnT w="12700" cap="flat" cmpd="sng" algn="ctr">
                      <a:solidFill>
                        <a:schemeClr val="bg1"/>
                      </a:solidFill>
                      <a:prstDash val="solid"/>
                      <a:round/>
                      <a:headEnd type="none" w="med" len="med"/>
                      <a:tailEnd type="none" w="med" len="med"/>
                    </a:lnT>
                    <a:solidFill>
                      <a:srgbClr val="FCE5E4"/>
                    </a:solidFill>
                  </a:tcPr>
                </a:tc>
                <a:tc rowSpan="2">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Oui</a:t>
                      </a:r>
                    </a:p>
                  </a:txBody>
                  <a:tcPr anchor="ctr">
                    <a:lnT w="12700" cap="flat" cmpd="sng" algn="ctr">
                      <a:solidFill>
                        <a:schemeClr val="bg1"/>
                      </a:solidFill>
                      <a:prstDash val="solid"/>
                      <a:round/>
                      <a:headEnd type="none" w="med" len="med"/>
                      <a:tailEnd type="none" w="med" len="med"/>
                    </a:lnT>
                    <a:solidFill>
                      <a:srgbClr val="FCE5E4"/>
                    </a:solidFill>
                  </a:tcPr>
                </a:tc>
                <a:tc>
                  <a:txBody>
                    <a:bodyPr/>
                    <a:lstStyle/>
                    <a:p>
                      <a:pPr marL="189865" algn="ctr">
                        <a:lnSpc>
                          <a:spcPts val="1130"/>
                        </a:lnSpc>
                        <a:spcBef>
                          <a:spcPts val="45"/>
                        </a:spcBef>
                        <a:spcAft>
                          <a:spcPts val="0"/>
                        </a:spcAft>
                      </a:pPr>
                      <a:r>
                        <a:rPr lang="fr-FR" sz="1100" noProof="0" dirty="0">
                          <a:effectLst/>
                          <a:latin typeface="Abadi Extra Light" panose="020B0204020104020204" pitchFamily="34" charset="0"/>
                          <a:ea typeface="Arial MT"/>
                          <a:cs typeface="Arial MT"/>
                        </a:rPr>
                        <a:t>TEMPO AC BIO12/35-05/13</a:t>
                      </a:r>
                    </a:p>
                  </a:txBody>
                  <a:tcPr anchor="ctr">
                    <a:lnT w="12700" cap="flat" cmpd="sng" algn="ctr">
                      <a:solidFill>
                        <a:schemeClr val="bg1"/>
                      </a:solidFill>
                      <a:prstDash val="solid"/>
                      <a:round/>
                      <a:headEnd type="none" w="med" len="med"/>
                      <a:tailEnd type="none" w="med" len="med"/>
                    </a:lnT>
                    <a:lnB w="12700" cap="flat" cmpd="sng" algn="ctr">
                      <a:solidFill>
                        <a:srgbClr val="CE1A17"/>
                      </a:solidFill>
                      <a:prstDash val="solid"/>
                      <a:round/>
                      <a:headEnd type="none" w="med" len="med"/>
                      <a:tailEnd type="none" w="med" len="med"/>
                    </a:lnB>
                    <a:solidFill>
                      <a:srgbClr val="FCE5E4"/>
                    </a:solidFill>
                  </a:tcPr>
                </a:tc>
                <a:tc rowSpan="2">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3 j</a:t>
                      </a:r>
                    </a:p>
                  </a:txBody>
                  <a:tcPr anchor="ctr">
                    <a:lnT w="12700" cap="flat" cmpd="sng" algn="ctr">
                      <a:solidFill>
                        <a:schemeClr val="bg1"/>
                      </a:solidFill>
                      <a:prstDash val="solid"/>
                      <a:round/>
                      <a:headEnd type="none" w="med" len="med"/>
                      <a:tailEnd type="none" w="med" len="med"/>
                    </a:lnT>
                    <a:solidFill>
                      <a:srgbClr val="FCE5E4"/>
                    </a:solidFill>
                  </a:tcPr>
                </a:tc>
                <a:extLst>
                  <a:ext uri="{0D108BD9-81ED-4DB2-BD59-A6C34878D82A}">
                    <a16:rowId xmlns:a16="http://schemas.microsoft.com/office/drawing/2014/main" val="2304684914"/>
                  </a:ext>
                </a:extLst>
              </a:tr>
              <a:tr h="324000">
                <a:tc vMerge="1">
                  <a:txBody>
                    <a:bodyPr/>
                    <a:lstStyle/>
                    <a:p>
                      <a:endParaRPr lang="x-none" sz="1100" dirty="0">
                        <a:solidFill>
                          <a:schemeClr val="tx1"/>
                        </a:solidFill>
                        <a:latin typeface="Abadi Extra Light" panose="020B0204020104020204" pitchFamily="34" charset="0"/>
                        <a:cs typeface="Arial" panose="020B0604020202020204" pitchFamily="34" charset="0"/>
                      </a:endParaRPr>
                    </a:p>
                  </a:txBody>
                  <a:tcPr anchor="ctr">
                    <a:noFill/>
                  </a:tcPr>
                </a:tc>
                <a:tc v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FDEDED"/>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4833-1</a:t>
                      </a:r>
                    </a:p>
                  </a:txBody>
                  <a:tcPr anchor="ctr">
                    <a:lnT w="12700" cap="flat" cmpd="sng" algn="ctr">
                      <a:solidFill>
                        <a:srgbClr val="CE1A17"/>
                      </a:solidFill>
                      <a:prstDash val="solid"/>
                      <a:round/>
                      <a:headEnd type="none" w="med" len="med"/>
                      <a:tailEnd type="none" w="med" len="med"/>
                    </a:lnT>
                    <a:solidFill>
                      <a:srgbClr val="FCE5E4"/>
                    </a:solidFill>
                  </a:tcPr>
                </a:tc>
                <a:tc vMerge="1">
                  <a:txBody>
                    <a:bodyPr/>
                    <a:lstStyle/>
                    <a:p>
                      <a:pPr algn="ctr"/>
                      <a:endParaRPr lang="x-none" sz="1100" dirty="0">
                        <a:solidFill>
                          <a:schemeClr val="tx1"/>
                        </a:solidFill>
                        <a:latin typeface="Abadi Extra Light" panose="020B0204020104020204" pitchFamily="34" charset="0"/>
                        <a:cs typeface="Arial" panose="020B0604020202020204" pitchFamily="34" charset="0"/>
                      </a:endParaRPr>
                    </a:p>
                  </a:txBody>
                  <a:tcPr anchor="ctr">
                    <a:solidFill>
                      <a:srgbClr val="FDEDED"/>
                    </a:solidFill>
                  </a:tcPr>
                </a:tc>
                <a:extLst>
                  <a:ext uri="{0D108BD9-81ED-4DB2-BD59-A6C34878D82A}">
                    <a16:rowId xmlns:a16="http://schemas.microsoft.com/office/drawing/2014/main" val="1183683663"/>
                  </a:ext>
                </a:extLst>
              </a:tr>
              <a:tr h="0">
                <a:tc rowSpan="2">
                  <a:txBody>
                    <a:bodyPr/>
                    <a:lstStyle/>
                    <a:p>
                      <a:r>
                        <a:rPr lang="fr-FR" sz="1100" noProof="0" dirty="0">
                          <a:solidFill>
                            <a:schemeClr val="tx1"/>
                          </a:solidFill>
                          <a:latin typeface="Abadi" panose="020B0604020104020204" pitchFamily="34" charset="0"/>
                          <a:cs typeface="Arial" panose="020B0604020202020204" pitchFamily="34" charset="0"/>
                        </a:rPr>
                        <a:t>Coliformes présumés à 30°C</a:t>
                      </a:r>
                    </a:p>
                  </a:txBody>
                  <a:tcPr anchor="ctr">
                    <a:no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TEMPO TC                  BIO12/17-12/05</a:t>
                      </a:r>
                    </a:p>
                  </a:txBody>
                  <a:tcPr anchor="ctr">
                    <a:lnB w="12700" cap="flat" cmpd="sng" algn="ctr">
                      <a:solidFill>
                        <a:srgbClr val="CE1A17"/>
                      </a:solidFill>
                      <a:prstDash val="solid"/>
                      <a:round/>
                      <a:headEnd type="none" w="med" len="med"/>
                      <a:tailEnd type="none" w="med" len="med"/>
                    </a:lnB>
                    <a:no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2-3 j</a:t>
                      </a:r>
                    </a:p>
                  </a:txBody>
                  <a:tcPr anchor="ctr">
                    <a:noFill/>
                  </a:tcPr>
                </a:tc>
                <a:extLst>
                  <a:ext uri="{0D108BD9-81ED-4DB2-BD59-A6C34878D82A}">
                    <a16:rowId xmlns:a16="http://schemas.microsoft.com/office/drawing/2014/main" val="2126639352"/>
                  </a:ext>
                </a:extLst>
              </a:tr>
              <a:tr h="295390">
                <a:tc vMerge="1">
                  <a:txBody>
                    <a:bodyPr/>
                    <a:lstStyle/>
                    <a:p>
                      <a:endParaRPr lang="fr-FR" sz="1100" noProof="0" dirty="0">
                        <a:solidFill>
                          <a:schemeClr val="tx1"/>
                        </a:solidFill>
                        <a:latin typeface="Abadi Extra Light" panose="020B0204020104020204" pitchFamily="34" charset="0"/>
                        <a:cs typeface="Arial" panose="020B0604020202020204" pitchFamily="34" charset="0"/>
                      </a:endParaRPr>
                    </a:p>
                  </a:txBody>
                  <a:tcPr anchor="ctr">
                    <a:solidFill>
                      <a:srgbClr val="FDEDED"/>
                    </a:solidFill>
                  </a:tcPr>
                </a:tc>
                <a:tc v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FDEDED"/>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V08-050</a:t>
                      </a:r>
                    </a:p>
                  </a:txBody>
                  <a:tcPr anchor="ctr">
                    <a:lnT w="12700" cap="flat" cmpd="sng" algn="ctr">
                      <a:solidFill>
                        <a:srgbClr val="CE1A17"/>
                      </a:solidFill>
                      <a:prstDash val="solid"/>
                      <a:round/>
                      <a:headEnd type="none" w="med" len="med"/>
                      <a:tailEnd type="none" w="med" len="med"/>
                    </a:lnT>
                    <a:noFill/>
                  </a:tcPr>
                </a:tc>
                <a:tc vMerge="1">
                  <a:txBody>
                    <a:bodyPr/>
                    <a:lstStyle/>
                    <a:p>
                      <a:pPr algn="ctr"/>
                      <a:endParaRPr lang="fr-FR" sz="1100" noProof="0" dirty="0">
                        <a:solidFill>
                          <a:schemeClr val="tx1"/>
                        </a:solidFill>
                        <a:latin typeface="Abadi Extra Light" panose="020B0204020104020204" pitchFamily="34" charset="0"/>
                        <a:cs typeface="Arial" panose="020B0604020202020204" pitchFamily="34" charset="0"/>
                      </a:endParaRPr>
                    </a:p>
                  </a:txBody>
                  <a:tcPr anchor="ctr">
                    <a:solidFill>
                      <a:srgbClr val="FDEDED"/>
                    </a:solidFill>
                  </a:tcPr>
                </a:tc>
                <a:extLst>
                  <a:ext uri="{0D108BD9-81ED-4DB2-BD59-A6C34878D82A}">
                    <a16:rowId xmlns:a16="http://schemas.microsoft.com/office/drawing/2014/main" val="1450547806"/>
                  </a:ext>
                </a:extLst>
              </a:tr>
              <a:tr h="295390">
                <a:tc rowSpan="2">
                  <a:txBody>
                    <a:bodyPr/>
                    <a:lstStyle/>
                    <a:p>
                      <a:r>
                        <a:rPr lang="fr-FR" sz="1100" noProof="0" dirty="0">
                          <a:solidFill>
                            <a:schemeClr val="tx1"/>
                          </a:solidFill>
                          <a:latin typeface="Abadi" panose="020B0604020104020204" pitchFamily="34" charset="0"/>
                          <a:cs typeface="Arial" panose="020B0604020202020204" pitchFamily="34" charset="0"/>
                        </a:rPr>
                        <a:t>Coliformes thermotolérants</a:t>
                      </a:r>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Abadi Extra Light" panose="020B0204020104020204" pitchFamily="34" charset="0"/>
                          <a:ea typeface="+mn-ea"/>
                          <a:cs typeface="Arial" panose="020B0604020202020204" pitchFamily="34" charset="0"/>
                        </a:rPr>
                        <a:t>Non</a:t>
                      </a: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lnB w="12700" cap="flat" cmpd="sng" algn="ctr">
                      <a:solidFill>
                        <a:srgbClr val="CE1A17"/>
                      </a:solidFill>
                      <a:prstDash val="solid"/>
                      <a:round/>
                      <a:headEnd type="none" w="med" len="med"/>
                      <a:tailEnd type="none" w="med" len="med"/>
                    </a:lnB>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TEMPO CC</a:t>
                      </a:r>
                    </a:p>
                  </a:txBody>
                  <a:tcPr anchor="ctr">
                    <a:lnB w="12700" cap="flat" cmpd="sng" algn="ctr">
                      <a:solidFill>
                        <a:srgbClr val="CE1A17"/>
                      </a:solidFill>
                      <a:prstDash val="solid"/>
                      <a:round/>
                      <a:headEnd type="none" w="med" len="med"/>
                      <a:tailEnd type="none" w="med" len="med"/>
                    </a:lnB>
                    <a:solidFill>
                      <a:srgbClr val="FCE5E4"/>
                    </a:solid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2-3 j</a:t>
                      </a:r>
                    </a:p>
                    <a:p>
                      <a:pPr algn="ctr"/>
                      <a:endParaRPr lang="fr-FR" sz="1100" noProof="0" dirty="0">
                        <a:solidFill>
                          <a:schemeClr val="tx1"/>
                        </a:solidFill>
                        <a:latin typeface="Abadi Extra Light" panose="020B0204020104020204" pitchFamily="34" charset="0"/>
                        <a:cs typeface="Arial" panose="020B0604020202020204" pitchFamily="34" charset="0"/>
                      </a:endParaRPr>
                    </a:p>
                  </a:txBody>
                  <a:tcPr anchor="ctr">
                    <a:solidFill>
                      <a:srgbClr val="FCE5E4"/>
                    </a:solidFill>
                  </a:tcPr>
                </a:tc>
                <a:extLst>
                  <a:ext uri="{0D108BD9-81ED-4DB2-BD59-A6C34878D82A}">
                    <a16:rowId xmlns:a16="http://schemas.microsoft.com/office/drawing/2014/main" val="266191162"/>
                  </a:ext>
                </a:extLst>
              </a:tr>
              <a:tr h="295390">
                <a:tc vMerge="1">
                  <a:txBody>
                    <a:bodyPr/>
                    <a:lstStyle/>
                    <a:p>
                      <a:endParaRPr lang="fr-FR" sz="1100" noProof="0" dirty="0">
                        <a:solidFill>
                          <a:schemeClr val="tx1"/>
                        </a:solidFill>
                        <a:latin typeface="Abadi Extra Light" panose="020B02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lnT w="12700" cap="flat" cmpd="sng" algn="ctr">
                      <a:solidFill>
                        <a:srgbClr val="CE1A17"/>
                      </a:solidFill>
                      <a:prstDash val="solid"/>
                      <a:round/>
                      <a:headEnd type="none" w="med" len="med"/>
                      <a:tailEnd type="none" w="med" len="med"/>
                    </a:lnT>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V08-060</a:t>
                      </a:r>
                    </a:p>
                  </a:txBody>
                  <a:tcPr anchor="ctr">
                    <a:lnT w="12700" cap="flat" cmpd="sng" algn="ctr">
                      <a:solidFill>
                        <a:srgbClr val="CE1A17"/>
                      </a:solidFill>
                      <a:prstDash val="solid"/>
                      <a:round/>
                      <a:headEnd type="none" w="med" len="med"/>
                      <a:tailEnd type="none" w="med" len="med"/>
                    </a:lnT>
                    <a:solidFill>
                      <a:srgbClr val="FCE5E4"/>
                    </a:solidFill>
                  </a:tcPr>
                </a:tc>
                <a:tc vMerge="1">
                  <a:txBody>
                    <a:bodyPr/>
                    <a:lstStyle/>
                    <a:p>
                      <a:pPr algn="ctr"/>
                      <a:endParaRPr lang="fr-FR" sz="1100" noProof="0" dirty="0">
                        <a:solidFill>
                          <a:schemeClr val="tx1"/>
                        </a:solidFill>
                        <a:latin typeface="Abadi Extra Light" panose="020B0204020104020204" pitchFamily="34" charset="0"/>
                        <a:cs typeface="Arial" panose="020B0604020202020204" pitchFamily="34" charset="0"/>
                      </a:endParaRPr>
                    </a:p>
                  </a:txBody>
                  <a:tcPr anchor="ctr">
                    <a:noFill/>
                  </a:tcPr>
                </a:tc>
                <a:extLst>
                  <a:ext uri="{0D108BD9-81ED-4DB2-BD59-A6C34878D82A}">
                    <a16:rowId xmlns:a16="http://schemas.microsoft.com/office/drawing/2014/main" val="1299044765"/>
                  </a:ext>
                </a:extLst>
              </a:tr>
              <a:tr h="367815">
                <a:tc rowSpan="2">
                  <a:txBody>
                    <a:bodyPr/>
                    <a:lstStyle/>
                    <a:p>
                      <a:r>
                        <a:rPr lang="it-IT" sz="1100" noProof="0" dirty="0">
                          <a:solidFill>
                            <a:schemeClr val="tx1"/>
                          </a:solidFill>
                          <a:latin typeface="Abadi" panose="020B0604020104020204" pitchFamily="34" charset="0"/>
                          <a:cs typeface="Arial" panose="020B0604020202020204" pitchFamily="34" charset="0"/>
                        </a:rPr>
                        <a:t>Escherichia coli ß glucuronidase positive</a:t>
                      </a:r>
                    </a:p>
                  </a:txBody>
                  <a:tcPr anchor="ctr">
                    <a:no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TEMPO EC BIO </a:t>
                      </a:r>
                    </a:p>
                    <a:p>
                      <a:pPr algn="ctr"/>
                      <a:r>
                        <a:rPr lang="fr-FR" sz="1100" noProof="0" dirty="0">
                          <a:solidFill>
                            <a:schemeClr val="tx1"/>
                          </a:solidFill>
                          <a:latin typeface="Abadi Extra Light" panose="020B0204020104020204" pitchFamily="34" charset="0"/>
                          <a:cs typeface="Arial" panose="020B0604020202020204" pitchFamily="34" charset="0"/>
                        </a:rPr>
                        <a:t>12/13-02/05</a:t>
                      </a:r>
                    </a:p>
                  </a:txBody>
                  <a:tcPr anchor="ctr">
                    <a:lnB w="12700" cap="flat" cmpd="sng" algn="ctr">
                      <a:solidFill>
                        <a:srgbClr val="CE1A17"/>
                      </a:solidFill>
                      <a:prstDash val="solid"/>
                      <a:round/>
                      <a:headEnd type="none" w="med" len="med"/>
                      <a:tailEnd type="none" w="med" len="med"/>
                    </a:lnB>
                    <a:no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2-3 j</a:t>
                      </a:r>
                    </a:p>
                  </a:txBody>
                  <a:tcPr anchor="ctr">
                    <a:noFill/>
                  </a:tcPr>
                </a:tc>
                <a:extLst>
                  <a:ext uri="{0D108BD9-81ED-4DB2-BD59-A6C34878D82A}">
                    <a16:rowId xmlns:a16="http://schemas.microsoft.com/office/drawing/2014/main" val="285788220"/>
                  </a:ext>
                </a:extLst>
              </a:tr>
              <a:tr h="295390">
                <a:tc vMerge="1">
                  <a:txBody>
                    <a:bodyPr/>
                    <a:lstStyle/>
                    <a:p>
                      <a:endParaRPr lang="fr-FR" sz="1100" noProof="0" dirty="0">
                        <a:solidFill>
                          <a:schemeClr val="tx1"/>
                        </a:solidFill>
                        <a:latin typeface="Abadi Extra Light" panose="020B0204020104020204" pitchFamily="34" charset="0"/>
                        <a:cs typeface="Arial" panose="020B0604020202020204" pitchFamily="34" charset="0"/>
                      </a:endParaRPr>
                    </a:p>
                  </a:txBody>
                  <a:tcPr anchor="ctr">
                    <a:solidFill>
                      <a:srgbClr val="FDEDED"/>
                    </a:solidFill>
                  </a:tcPr>
                </a:tc>
                <a:tc v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rgbClr val="FDEDED"/>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16649-2</a:t>
                      </a:r>
                    </a:p>
                  </a:txBody>
                  <a:tcPr anchor="ctr">
                    <a:lnT w="12700" cap="flat" cmpd="sng" algn="ctr">
                      <a:solidFill>
                        <a:srgbClr val="CE1A17"/>
                      </a:solidFill>
                      <a:prstDash val="solid"/>
                      <a:round/>
                      <a:headEnd type="none" w="med" len="med"/>
                      <a:tailEnd type="none" w="med" len="med"/>
                    </a:lnT>
                    <a:noFill/>
                  </a:tcPr>
                </a:tc>
                <a:tc v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lang="fr-FR" sz="1100" noProof="0" dirty="0">
                        <a:solidFill>
                          <a:schemeClr val="tx1"/>
                        </a:solidFill>
                        <a:latin typeface="Abadi Extra Light" panose="020B0204020104020204" pitchFamily="34" charset="0"/>
                        <a:cs typeface="Arial" panose="020B0604020202020204" pitchFamily="34" charset="0"/>
                      </a:endParaRPr>
                    </a:p>
                  </a:txBody>
                  <a:tcPr anchor="ctr">
                    <a:noFill/>
                  </a:tcPr>
                </a:tc>
                <a:extLst>
                  <a:ext uri="{0D108BD9-81ED-4DB2-BD59-A6C34878D82A}">
                    <a16:rowId xmlns:a16="http://schemas.microsoft.com/office/drawing/2014/main" val="1316424199"/>
                  </a:ext>
                </a:extLst>
              </a:tr>
              <a:tr h="396000">
                <a:tc rowSpan="2">
                  <a:txBody>
                    <a:bodyPr/>
                    <a:lstStyle/>
                    <a:p>
                      <a:r>
                        <a:rPr lang="fr-FR" sz="1100" noProof="0" dirty="0">
                          <a:solidFill>
                            <a:schemeClr val="tx1"/>
                          </a:solidFill>
                          <a:latin typeface="Abadi" panose="020B0604020104020204" pitchFamily="34" charset="0"/>
                          <a:cs typeface="Arial" panose="020B0604020202020204" pitchFamily="34" charset="0"/>
                        </a:rPr>
                        <a:t>Staphylocoques à coagulase positive</a:t>
                      </a:r>
                    </a:p>
                  </a:txBody>
                  <a:tcPr anchor="ctr">
                    <a:solidFill>
                      <a:srgbClr val="FCE5E4"/>
                    </a:solid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TEMPO STA BIO </a:t>
                      </a:r>
                    </a:p>
                    <a:p>
                      <a:pPr algn="ctr"/>
                      <a:r>
                        <a:rPr lang="fr-FR" sz="1100" noProof="0" dirty="0">
                          <a:solidFill>
                            <a:schemeClr val="tx1"/>
                          </a:solidFill>
                          <a:latin typeface="Abadi Extra Light" panose="020B0204020104020204" pitchFamily="34" charset="0"/>
                          <a:cs typeface="Arial" panose="020B0604020202020204" pitchFamily="34" charset="0"/>
                        </a:rPr>
                        <a:t>12/28-04/10</a:t>
                      </a:r>
                    </a:p>
                  </a:txBody>
                  <a:tcPr anchor="ctr">
                    <a:lnB w="12700" cap="flat" cmpd="sng" algn="ctr">
                      <a:solidFill>
                        <a:srgbClr val="CE1A17"/>
                      </a:solidFill>
                      <a:prstDash val="solid"/>
                      <a:round/>
                      <a:headEnd type="none" w="med" len="med"/>
                      <a:tailEnd type="none" w="med" len="med"/>
                    </a:lnB>
                    <a:solidFill>
                      <a:srgbClr val="FCE5E4"/>
                    </a:solid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2-3 j</a:t>
                      </a:r>
                    </a:p>
                  </a:txBody>
                  <a:tcPr anchor="ctr">
                    <a:solidFill>
                      <a:srgbClr val="FCE5E4"/>
                    </a:solidFill>
                  </a:tcPr>
                </a:tc>
                <a:extLst>
                  <a:ext uri="{0D108BD9-81ED-4DB2-BD59-A6C34878D82A}">
                    <a16:rowId xmlns:a16="http://schemas.microsoft.com/office/drawing/2014/main" val="499033605"/>
                  </a:ext>
                </a:extLst>
              </a:tr>
              <a:tr h="288000">
                <a:tc vMerge="1">
                  <a:txBody>
                    <a:bodyPr/>
                    <a:lstStyle/>
                    <a:p>
                      <a:endParaRPr lang="fr-FR" sz="1100" noProof="0" dirty="0">
                        <a:solidFill>
                          <a:schemeClr val="tx1"/>
                        </a:solidFill>
                        <a:latin typeface="Abadi Extra Light" panose="020B0204020104020204" pitchFamily="34" charset="0"/>
                        <a:cs typeface="Arial" panose="020B0604020202020204" pitchFamily="34" charset="0"/>
                      </a:endParaRPr>
                    </a:p>
                  </a:txBody>
                  <a:tcPr anchor="ctr">
                    <a:noFill/>
                  </a:tcPr>
                </a:tc>
                <a:tc v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6888-2</a:t>
                      </a:r>
                    </a:p>
                  </a:txBody>
                  <a:tcPr anchor="ctr">
                    <a:lnT w="12700" cap="flat" cmpd="sng" algn="ctr">
                      <a:solidFill>
                        <a:srgbClr val="CE1A17"/>
                      </a:solidFill>
                      <a:prstDash val="solid"/>
                      <a:round/>
                      <a:headEnd type="none" w="med" len="med"/>
                      <a:tailEnd type="none" w="med" len="med"/>
                    </a:lnT>
                    <a:solidFill>
                      <a:srgbClr val="FCE5E4"/>
                    </a:solidFill>
                  </a:tcPr>
                </a:tc>
                <a:tc vMerge="1">
                  <a:txBody>
                    <a:bodyPr/>
                    <a:lstStyle/>
                    <a:p>
                      <a:pPr algn="ctr"/>
                      <a:endParaRPr lang="fr-FR" sz="1100" noProof="0" dirty="0">
                        <a:solidFill>
                          <a:schemeClr val="tx1"/>
                        </a:solidFill>
                        <a:latin typeface="Abadi Extra Light" panose="020B0204020104020204" pitchFamily="34" charset="0"/>
                        <a:cs typeface="Arial" panose="020B0604020202020204" pitchFamily="34" charset="0"/>
                      </a:endParaRPr>
                    </a:p>
                  </a:txBody>
                  <a:tcPr anchor="ctr">
                    <a:noFill/>
                  </a:tcPr>
                </a:tc>
                <a:extLst>
                  <a:ext uri="{0D108BD9-81ED-4DB2-BD59-A6C34878D82A}">
                    <a16:rowId xmlns:a16="http://schemas.microsoft.com/office/drawing/2014/main" val="154248801"/>
                  </a:ext>
                </a:extLst>
              </a:tr>
              <a:tr h="786142">
                <a:tc>
                  <a:txBody>
                    <a:bodyPr/>
                    <a:lstStyle/>
                    <a:p>
                      <a:r>
                        <a:rPr lang="fr-FR" sz="1100" noProof="0" dirty="0">
                          <a:solidFill>
                            <a:schemeClr val="tx1"/>
                          </a:solidFill>
                          <a:latin typeface="Abadi" panose="020B0604020104020204" pitchFamily="34" charset="0"/>
                          <a:cs typeface="Arial" panose="020B0604020202020204" pitchFamily="34" charset="0"/>
                        </a:rPr>
                        <a:t>Bactéries sulfito-réductrices se développant en conditions anaérobies (ASR)</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15213-1</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2-3 j</a:t>
                      </a:r>
                    </a:p>
                  </a:txBody>
                  <a:tcPr anchor="ctr">
                    <a:noFill/>
                  </a:tcPr>
                </a:tc>
                <a:extLst>
                  <a:ext uri="{0D108BD9-81ED-4DB2-BD59-A6C34878D82A}">
                    <a16:rowId xmlns:a16="http://schemas.microsoft.com/office/drawing/2014/main" val="383948782"/>
                  </a:ext>
                </a:extLst>
              </a:tr>
              <a:tr h="295390">
                <a:tc>
                  <a:txBody>
                    <a:bodyPr/>
                    <a:lstStyle/>
                    <a:p>
                      <a:r>
                        <a:rPr lang="fr-FR" sz="1100" noProof="0" dirty="0">
                          <a:solidFill>
                            <a:schemeClr val="tx1"/>
                          </a:solidFill>
                          <a:latin typeface="Abadi" panose="020B0604020104020204" pitchFamily="34" charset="0"/>
                          <a:cs typeface="Arial" panose="020B0604020202020204" pitchFamily="34" charset="0"/>
                        </a:rPr>
                        <a:t>Clostridium perfringens</a:t>
                      </a:r>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15213-2</a:t>
                      </a:r>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2-3 j</a:t>
                      </a:r>
                    </a:p>
                  </a:txBody>
                  <a:tcPr anchor="ctr">
                    <a:solidFill>
                      <a:srgbClr val="FCE5E4"/>
                    </a:solidFill>
                  </a:tcPr>
                </a:tc>
                <a:extLst>
                  <a:ext uri="{0D108BD9-81ED-4DB2-BD59-A6C34878D82A}">
                    <a16:rowId xmlns:a16="http://schemas.microsoft.com/office/drawing/2014/main" val="643675466"/>
                  </a:ext>
                </a:extLst>
              </a:tr>
              <a:tr h="288000">
                <a:tc>
                  <a:txBody>
                    <a:bodyPr/>
                    <a:lstStyle/>
                    <a:p>
                      <a:r>
                        <a:rPr lang="fr-FR" sz="1100" noProof="0" dirty="0">
                          <a:solidFill>
                            <a:schemeClr val="tx1"/>
                          </a:solidFill>
                          <a:latin typeface="Abadi" panose="020B0604020104020204" pitchFamily="34" charset="0"/>
                          <a:cs typeface="Arial" panose="020B0604020202020204" pitchFamily="34" charset="0"/>
                        </a:rPr>
                        <a:t>Salmonella Rapid</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BRD 07/11-12/05</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2-3 j</a:t>
                      </a:r>
                    </a:p>
                  </a:txBody>
                  <a:tcPr anchor="ctr">
                    <a:noFill/>
                  </a:tcPr>
                </a:tc>
                <a:extLst>
                  <a:ext uri="{0D108BD9-81ED-4DB2-BD59-A6C34878D82A}">
                    <a16:rowId xmlns:a16="http://schemas.microsoft.com/office/drawing/2014/main" val="2821679364"/>
                  </a:ext>
                </a:extLst>
              </a:tr>
              <a:tr h="382120">
                <a:tc>
                  <a:txBody>
                    <a:bodyPr/>
                    <a:lstStyle/>
                    <a:p>
                      <a:r>
                        <a:rPr lang="fr-FR" sz="1100" noProof="0" dirty="0">
                          <a:solidFill>
                            <a:schemeClr val="tx1"/>
                          </a:solidFill>
                          <a:latin typeface="Abadi" panose="020B0604020104020204" pitchFamily="34" charset="0"/>
                          <a:cs typeface="Arial" panose="020B0604020202020204" pitchFamily="34" charset="0"/>
                        </a:rPr>
                        <a:t>Cas positif de Salmonella Rapid</a:t>
                      </a:r>
                      <a:endParaRPr lang="fr-FR" dirty="0"/>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solidFill>
                      <a:srgbClr val="FCE5E4"/>
                    </a:solidFill>
                  </a:tcPr>
                </a:tc>
                <a:tc>
                  <a:txBody>
                    <a:bodyPr/>
                    <a:lstStyle/>
                    <a:p>
                      <a:r>
                        <a:rPr lang="fr-FR" sz="1100" noProof="0" dirty="0">
                          <a:solidFill>
                            <a:schemeClr val="tx1"/>
                          </a:solidFill>
                          <a:latin typeface="Abadi Extra Light" panose="020B0204020104020204" pitchFamily="34" charset="0"/>
                          <a:cs typeface="Arial" panose="020B0604020202020204" pitchFamily="34" charset="0"/>
                        </a:rPr>
                        <a:t>       BRD 07/11-12/05</a:t>
                      </a:r>
                      <a:endParaRPr lang="fr-FR" dirty="0"/>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Immédiat</a:t>
                      </a:r>
                      <a:endParaRPr lang="fr-FR" dirty="0"/>
                    </a:p>
                  </a:txBody>
                  <a:tcPr anchor="ctr">
                    <a:solidFill>
                      <a:srgbClr val="FCE5E4"/>
                    </a:solidFill>
                  </a:tcPr>
                </a:tc>
                <a:extLst>
                  <a:ext uri="{0D108BD9-81ED-4DB2-BD59-A6C34878D82A}">
                    <a16:rowId xmlns:a16="http://schemas.microsoft.com/office/drawing/2014/main" val="605539374"/>
                  </a:ext>
                </a:extLst>
              </a:tr>
              <a:tr h="295390">
                <a:tc>
                  <a:txBody>
                    <a:bodyPr/>
                    <a:lstStyle/>
                    <a:p>
                      <a:r>
                        <a:rPr lang="fr-FR" sz="1100" noProof="0" dirty="0">
                          <a:solidFill>
                            <a:schemeClr val="tx1"/>
                          </a:solidFill>
                          <a:latin typeface="Abadi" panose="020B0604020104020204" pitchFamily="34" charset="0"/>
                          <a:cs typeface="Arial" panose="020B0604020202020204" pitchFamily="34" charset="0"/>
                        </a:rPr>
                        <a:t>Salmonella spp. (directive générale)</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NF EN ISO 6579-1</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5-7 j</a:t>
                      </a:r>
                    </a:p>
                  </a:txBody>
                  <a:tcPr anchor="ctr">
                    <a:noFill/>
                  </a:tcPr>
                </a:tc>
                <a:extLst>
                  <a:ext uri="{0D108BD9-81ED-4DB2-BD59-A6C34878D82A}">
                    <a16:rowId xmlns:a16="http://schemas.microsoft.com/office/drawing/2014/main" val="1290563024"/>
                  </a:ext>
                </a:extLst>
              </a:tr>
              <a:tr h="295390">
                <a:tc>
                  <a:txBody>
                    <a:bodyPr/>
                    <a:lstStyle/>
                    <a:p>
                      <a:r>
                        <a:rPr lang="fr-FR" sz="1100" noProof="0" dirty="0">
                          <a:solidFill>
                            <a:schemeClr val="tx1"/>
                          </a:solidFill>
                          <a:latin typeface="Abadi" panose="020B0604020104020204" pitchFamily="34" charset="0"/>
                          <a:cs typeface="Arial" panose="020B0604020202020204" pitchFamily="34" charset="0"/>
                        </a:rPr>
                        <a:t>Cas positif de salmonella spp. (directive générale)</a:t>
                      </a:r>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NF EN ISO 6579-1</a:t>
                      </a:r>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2 j</a:t>
                      </a:r>
                    </a:p>
                  </a:txBody>
                  <a:tcPr anchor="ctr">
                    <a:solidFill>
                      <a:srgbClr val="FCE5E4"/>
                    </a:solidFill>
                  </a:tcPr>
                </a:tc>
                <a:extLst>
                  <a:ext uri="{0D108BD9-81ED-4DB2-BD59-A6C34878D82A}">
                    <a16:rowId xmlns:a16="http://schemas.microsoft.com/office/drawing/2014/main" val="1522797235"/>
                  </a:ext>
                </a:extLst>
              </a:tr>
              <a:tr h="295390">
                <a:tc>
                  <a:txBody>
                    <a:bodyPr/>
                    <a:lstStyle/>
                    <a:p>
                      <a:r>
                        <a:rPr lang="fr-FR" sz="1100" noProof="0" dirty="0">
                          <a:solidFill>
                            <a:schemeClr val="tx1"/>
                          </a:solidFill>
                          <a:latin typeface="Abadi" panose="020B0604020104020204" pitchFamily="34" charset="0"/>
                          <a:cs typeface="Arial" panose="020B0604020202020204" pitchFamily="34" charset="0"/>
                        </a:rPr>
                        <a:t>Levure et moisissures</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p>
                  </a:txBody>
                  <a:tcPr anchor="ctr">
                    <a:lnB w="12700" cap="flat" cmpd="sng" algn="ctr">
                      <a:solidFill>
                        <a:schemeClr val="bg1"/>
                      </a:solidFill>
                      <a:prstDash val="solid"/>
                      <a:round/>
                      <a:headEnd type="none" w="med" len="med"/>
                      <a:tailEnd type="none" w="med" len="med"/>
                    </a:lnB>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V08-059</a:t>
                      </a:r>
                    </a:p>
                  </a:txBody>
                  <a:tcPr anchor="ctr">
                    <a:lnB w="12700" cap="flat" cmpd="sng" algn="ctr">
                      <a:solidFill>
                        <a:schemeClr val="bg1"/>
                      </a:solidFill>
                      <a:prstDash val="solid"/>
                      <a:round/>
                      <a:headEnd type="none" w="med" len="med"/>
                      <a:tailEnd type="none" w="med" len="med"/>
                    </a:lnB>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5 j</a:t>
                      </a:r>
                    </a:p>
                  </a:txBody>
                  <a:tcPr anchor="ct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24582153"/>
                  </a:ext>
                </a:extLst>
              </a:tr>
              <a:tr h="295390">
                <a:tc>
                  <a:txBody>
                    <a:bodyPr/>
                    <a:lstStyle/>
                    <a:p>
                      <a:r>
                        <a:rPr lang="fr-FR" sz="1100" noProof="0" dirty="0">
                          <a:solidFill>
                            <a:schemeClr val="tx1"/>
                          </a:solidFill>
                          <a:latin typeface="Abadi" panose="020B0604020104020204" pitchFamily="34" charset="0"/>
                          <a:cs typeface="Arial" panose="020B0604020202020204" pitchFamily="34" charset="0"/>
                        </a:rPr>
                        <a:t>Entérobactéries</a:t>
                      </a:r>
                    </a:p>
                  </a:txBody>
                  <a:tcPr anchor="ctr">
                    <a:solidFill>
                      <a:srgbClr val="FDEDED"/>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lnT w="12700" cap="flat" cmpd="sng" algn="ctr">
                      <a:solidFill>
                        <a:schemeClr val="bg1"/>
                      </a:solidFill>
                      <a:prstDash val="solid"/>
                      <a:round/>
                      <a:headEnd type="none" w="med" len="med"/>
                      <a:tailEnd type="none" w="med" len="med"/>
                    </a:lnT>
                    <a:solidFill>
                      <a:srgbClr val="FDEDED"/>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ISO 21528-2</a:t>
                      </a:r>
                    </a:p>
                  </a:txBody>
                  <a:tcPr anchor="ctr">
                    <a:lnT w="12700" cap="flat" cmpd="sng" algn="ctr">
                      <a:solidFill>
                        <a:schemeClr val="bg1"/>
                      </a:solidFill>
                      <a:prstDash val="solid"/>
                      <a:round/>
                      <a:headEnd type="none" w="med" len="med"/>
                      <a:tailEnd type="none" w="med" len="med"/>
                    </a:lnT>
                    <a:solidFill>
                      <a:srgbClr val="FDEDED"/>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2-3 j</a:t>
                      </a:r>
                    </a:p>
                  </a:txBody>
                  <a:tcPr anchor="ctr">
                    <a:lnT w="12700" cap="flat" cmpd="sng" algn="ctr">
                      <a:solidFill>
                        <a:schemeClr val="bg1"/>
                      </a:solidFill>
                      <a:prstDash val="solid"/>
                      <a:round/>
                      <a:headEnd type="none" w="med" len="med"/>
                      <a:tailEnd type="none" w="med" len="med"/>
                    </a:lnT>
                    <a:solidFill>
                      <a:srgbClr val="FDEDED"/>
                    </a:solidFill>
                  </a:tcPr>
                </a:tc>
                <a:extLst>
                  <a:ext uri="{0D108BD9-81ED-4DB2-BD59-A6C34878D82A}">
                    <a16:rowId xmlns:a16="http://schemas.microsoft.com/office/drawing/2014/main" val="2344778840"/>
                  </a:ext>
                </a:extLst>
              </a:tr>
            </a:tbl>
          </a:graphicData>
        </a:graphic>
      </p:graphicFrame>
    </p:spTree>
    <p:extLst>
      <p:ext uri="{BB962C8B-B14F-4D97-AF65-F5344CB8AC3E}">
        <p14:creationId xmlns:p14="http://schemas.microsoft.com/office/powerpoint/2010/main" val="2126829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1C6B40A4-38B8-A38C-773C-B6EE9FE2D748}"/>
              </a:ext>
            </a:extLst>
          </p:cNvPr>
          <p:cNvGrpSpPr/>
          <p:nvPr/>
        </p:nvGrpSpPr>
        <p:grpSpPr>
          <a:xfrm>
            <a:off x="0" y="0"/>
            <a:ext cx="576000" cy="4740266"/>
            <a:chOff x="0" y="0"/>
            <a:chExt cx="576000" cy="4740266"/>
          </a:xfrm>
        </p:grpSpPr>
        <p:sp>
          <p:nvSpPr>
            <p:cNvPr id="12" name="Rectangle 11">
              <a:extLst>
                <a:ext uri="{FF2B5EF4-FFF2-40B4-BE49-F238E27FC236}">
                  <a16:creationId xmlns:a16="http://schemas.microsoft.com/office/drawing/2014/main" id="{094F2389-2BF1-AFB1-AFE4-8A22A1A649FE}"/>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82F161-C980-72A7-DBF9-4749D5D21977}"/>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AEA62361-9261-951B-D2C5-2D381AD5DD48}"/>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rPr>
                <a:t>33</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0045364D-0D38-F3FB-00AE-8DE54BDE14BC}"/>
                </a:ext>
              </a:extLst>
            </p:cNvPr>
            <p:cNvSpPr txBox="1"/>
            <p:nvPr/>
          </p:nvSpPr>
          <p:spPr>
            <a:xfrm>
              <a:off x="4217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id="{DF948243-67E1-D0FC-64C8-93F6A4E03802}"/>
              </a:ext>
            </a:extLst>
          </p:cNvPr>
          <p:cNvSpPr/>
          <p:nvPr/>
        </p:nvSpPr>
        <p:spPr>
          <a:xfrm>
            <a:off x="1736720" y="1088237"/>
            <a:ext cx="5822955" cy="684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19681A6F-3BD4-F26F-CB7A-594DFACD6EC3}"/>
              </a:ext>
            </a:extLst>
          </p:cNvPr>
          <p:cNvSpPr txBox="1"/>
          <p:nvPr/>
        </p:nvSpPr>
        <p:spPr>
          <a:xfrm>
            <a:off x="2748101" y="1112810"/>
            <a:ext cx="48115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MICROBIOLOGIQUES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18" name="Image 17" descr="Une image contenant art, dessin, cercle, Dessin d’enfant&#10;&#10;Description générée automatiquement">
            <a:extLst>
              <a:ext uri="{FF2B5EF4-FFF2-40B4-BE49-F238E27FC236}">
                <a16:creationId xmlns:a16="http://schemas.microsoft.com/office/drawing/2014/main" id="{86A830F3-4BB5-A984-9118-A9DF768811A0}"/>
              </a:ext>
            </a:extLst>
          </p:cNvPr>
          <p:cNvPicPr>
            <a:picLocks/>
          </p:cNvPicPr>
          <p:nvPr/>
        </p:nvPicPr>
        <p:blipFill rotWithShape="1">
          <a:blip r:embed="rId2" cstate="print">
            <a:extLst>
              <a:ext uri="{28A0092B-C50C-407E-A947-70E740481C1C}">
                <a14:useLocalDpi xmlns:a14="http://schemas.microsoft.com/office/drawing/2010/main" val="0"/>
              </a:ext>
            </a:extLst>
          </a:blip>
          <a:srcRect l="9356" t="67136" r="69068" b="10420"/>
          <a:stretch/>
        </p:blipFill>
        <p:spPr>
          <a:xfrm>
            <a:off x="1115419" y="588949"/>
            <a:ext cx="1620000" cy="1620000"/>
          </a:xfrm>
          <a:prstGeom prst="ellipse">
            <a:avLst/>
          </a:prstGeom>
          <a:ln w="38100">
            <a:solidFill>
              <a:srgbClr val="CE1A17"/>
            </a:solidFill>
          </a:ln>
        </p:spPr>
      </p:pic>
      <p:pic>
        <p:nvPicPr>
          <p:cNvPr id="5" name="Image 4">
            <a:hlinkClick r:id="rId3" action="ppaction://hlinksldjump"/>
            <a:extLst>
              <a:ext uri="{FF2B5EF4-FFF2-40B4-BE49-F238E27FC236}">
                <a16:creationId xmlns:a16="http://schemas.microsoft.com/office/drawing/2014/main" id="{B66FEBC4-F202-DEBB-6AA1-1158A0856BF1}"/>
              </a:ext>
            </a:extLst>
          </p:cNvPr>
          <p:cNvPicPr>
            <a:picLocks noChangeAspect="1"/>
          </p:cNvPicPr>
          <p:nvPr/>
        </p:nvPicPr>
        <p:blipFill>
          <a:blip r:embed="rId4"/>
          <a:stretch>
            <a:fillRect/>
          </a:stretch>
        </p:blipFill>
        <p:spPr>
          <a:xfrm>
            <a:off x="274677" y="8541904"/>
            <a:ext cx="445047" cy="1877731"/>
          </a:xfrm>
          <a:prstGeom prst="rect">
            <a:avLst/>
          </a:prstGeom>
        </p:spPr>
      </p:pic>
      <p:graphicFrame>
        <p:nvGraphicFramePr>
          <p:cNvPr id="19" name="Tableau 18">
            <a:extLst>
              <a:ext uri="{FF2B5EF4-FFF2-40B4-BE49-F238E27FC236}">
                <a16:creationId xmlns:a16="http://schemas.microsoft.com/office/drawing/2014/main" id="{23D73206-FCC0-9A57-9939-1209B61D6B2A}"/>
              </a:ext>
            </a:extLst>
          </p:cNvPr>
          <p:cNvGraphicFramePr>
            <a:graphicFrameLocks noGrp="1"/>
          </p:cNvGraphicFramePr>
          <p:nvPr>
            <p:extLst>
              <p:ext uri="{D42A27DB-BD31-4B8C-83A1-F6EECF244321}">
                <p14:modId xmlns:p14="http://schemas.microsoft.com/office/powerpoint/2010/main" val="1907140649"/>
              </p:ext>
            </p:extLst>
          </p:nvPr>
        </p:nvGraphicFramePr>
        <p:xfrm>
          <a:off x="1115419" y="3126834"/>
          <a:ext cx="5641668" cy="4438144"/>
        </p:xfrm>
        <a:graphic>
          <a:graphicData uri="http://schemas.openxmlformats.org/drawingml/2006/table">
            <a:tbl>
              <a:tblPr firstRow="1" bandRow="1">
                <a:tableStyleId>{5C22544A-7EE6-4342-B048-85BDC9FD1C3A}</a:tableStyleId>
              </a:tblPr>
              <a:tblGrid>
                <a:gridCol w="2127659">
                  <a:extLst>
                    <a:ext uri="{9D8B030D-6E8A-4147-A177-3AD203B41FA5}">
                      <a16:colId xmlns:a16="http://schemas.microsoft.com/office/drawing/2014/main" val="3908958507"/>
                    </a:ext>
                  </a:extLst>
                </a:gridCol>
                <a:gridCol w="964086">
                  <a:extLst>
                    <a:ext uri="{9D8B030D-6E8A-4147-A177-3AD203B41FA5}">
                      <a16:colId xmlns:a16="http://schemas.microsoft.com/office/drawing/2014/main" val="3760340394"/>
                    </a:ext>
                  </a:extLst>
                </a:gridCol>
                <a:gridCol w="1564887">
                  <a:extLst>
                    <a:ext uri="{9D8B030D-6E8A-4147-A177-3AD203B41FA5}">
                      <a16:colId xmlns:a16="http://schemas.microsoft.com/office/drawing/2014/main" val="2374857280"/>
                    </a:ext>
                  </a:extLst>
                </a:gridCol>
                <a:gridCol w="985036">
                  <a:extLst>
                    <a:ext uri="{9D8B030D-6E8A-4147-A177-3AD203B41FA5}">
                      <a16:colId xmlns:a16="http://schemas.microsoft.com/office/drawing/2014/main" val="2423799277"/>
                    </a:ext>
                  </a:extLst>
                </a:gridCol>
              </a:tblGrid>
              <a:tr h="360000">
                <a:tc>
                  <a:txBody>
                    <a:bodyPr/>
                    <a:lstStyle/>
                    <a:p>
                      <a:pPr algn="ctr">
                        <a:lnSpc>
                          <a:spcPts val="1300"/>
                        </a:lnSpc>
                      </a:pPr>
                      <a:r>
                        <a:rPr lang="fr-FR" sz="1100" spc="80" baseline="0" dirty="0">
                          <a:latin typeface="Abadi" panose="020B0604020104020204" pitchFamily="34" charset="0"/>
                          <a:cs typeface="Arial" panose="020B0604020202020204" pitchFamily="34" charset="0"/>
                        </a:rPr>
                        <a:t>GERMES</a:t>
                      </a:r>
                      <a:endParaRPr lang="x-none" sz="1100" spc="80" baseline="0" dirty="0">
                        <a:latin typeface="Abadi" panose="020B0604020104020204" pitchFamily="34" charset="0"/>
                        <a:cs typeface="Arial" panose="020B0604020202020204" pitchFamily="34" charset="0"/>
                      </a:endParaRPr>
                    </a:p>
                  </a:txBody>
                  <a:tcPr anchor="ctr">
                    <a:solidFill>
                      <a:srgbClr val="CE1A17"/>
                    </a:solidFill>
                  </a:tcPr>
                </a:tc>
                <a:tc>
                  <a:txBody>
                    <a:bodyPr/>
                    <a:lstStyle/>
                    <a:p>
                      <a:pPr algn="ctr">
                        <a:lnSpc>
                          <a:spcPts val="1300"/>
                        </a:lnSpc>
                      </a:pPr>
                      <a:r>
                        <a:rPr lang="fr-FR" sz="1100" spc="80" baseline="0" dirty="0">
                          <a:latin typeface="Abadi" panose="020B0604020104020204" pitchFamily="34" charset="0"/>
                          <a:cs typeface="Arial" panose="020B0604020202020204" pitchFamily="34" charset="0"/>
                        </a:rPr>
                        <a:t>COFRAC</a:t>
                      </a:r>
                      <a:endParaRPr lang="x-none" sz="1100" spc="80" baseline="0" dirty="0">
                        <a:latin typeface="Abadi" panose="020B0604020104020204" pitchFamily="34" charset="0"/>
                        <a:cs typeface="Arial" panose="020B0604020202020204" pitchFamily="34" charset="0"/>
                      </a:endParaRPr>
                    </a:p>
                  </a:txBody>
                  <a:tcPr anchor="ctr">
                    <a:solidFill>
                      <a:srgbClr val="CE1A17"/>
                    </a:solidFill>
                  </a:tcPr>
                </a:tc>
                <a:tc>
                  <a:txBody>
                    <a:bodyPr/>
                    <a:lstStyle/>
                    <a:p>
                      <a:pPr algn="ctr">
                        <a:lnSpc>
                          <a:spcPts val="1300"/>
                        </a:lnSpc>
                      </a:pPr>
                      <a:r>
                        <a:rPr lang="fr-FR" sz="1100" spc="80" baseline="0" dirty="0">
                          <a:latin typeface="Abadi" panose="020B0604020104020204" pitchFamily="34" charset="0"/>
                          <a:cs typeface="Arial" panose="020B0604020202020204" pitchFamily="34" charset="0"/>
                        </a:rPr>
                        <a:t>MÉTHODE</a:t>
                      </a:r>
                      <a:endParaRPr lang="x-none" sz="1100" spc="80" baseline="0" dirty="0">
                        <a:latin typeface="Abadi" panose="020B0604020104020204" pitchFamily="34" charset="0"/>
                        <a:cs typeface="Arial" panose="020B0604020202020204" pitchFamily="34" charset="0"/>
                      </a:endParaRPr>
                    </a:p>
                  </a:txBody>
                  <a:tcPr anchor="ctr">
                    <a:solidFill>
                      <a:srgbClr val="CE1A17"/>
                    </a:solidFill>
                  </a:tcPr>
                </a:tc>
                <a:tc>
                  <a:txBody>
                    <a:bodyPr/>
                    <a:lstStyle/>
                    <a:p>
                      <a:pPr algn="ctr">
                        <a:lnSpc>
                          <a:spcPts val="1300"/>
                        </a:lnSpc>
                      </a:pPr>
                      <a:r>
                        <a:rPr lang="fr-FR" sz="1100" spc="80" baseline="0" dirty="0">
                          <a:latin typeface="Abadi" panose="020B0604020104020204" pitchFamily="34" charset="0"/>
                          <a:cs typeface="Arial" panose="020B0604020202020204" pitchFamily="34" charset="0"/>
                        </a:rPr>
                        <a:t>DÉLAI</a:t>
                      </a:r>
                      <a:endParaRPr lang="x-none" sz="1100" spc="80" baseline="0" dirty="0">
                        <a:latin typeface="Abadi" panose="020B0604020104020204" pitchFamily="34" charset="0"/>
                        <a:cs typeface="Arial" panose="020B0604020202020204" pitchFamily="34" charset="0"/>
                      </a:endParaRPr>
                    </a:p>
                  </a:txBody>
                  <a:tcPr anchor="ctr">
                    <a:solidFill>
                      <a:srgbClr val="CE1A17"/>
                    </a:solidFill>
                  </a:tcPr>
                </a:tc>
                <a:extLst>
                  <a:ext uri="{0D108BD9-81ED-4DB2-BD59-A6C34878D82A}">
                    <a16:rowId xmlns:a16="http://schemas.microsoft.com/office/drawing/2014/main" val="2311882157"/>
                  </a:ext>
                </a:extLst>
              </a:tr>
              <a:tr h="440240">
                <a:tc>
                  <a:txBody>
                    <a:bodyPr/>
                    <a:lstStyle/>
                    <a:p>
                      <a:r>
                        <a:rPr lang="fr-FR" sz="1100" noProof="0" dirty="0">
                          <a:solidFill>
                            <a:schemeClr val="tx1"/>
                          </a:solidFill>
                          <a:latin typeface="Abadi" panose="020B0604020104020204" pitchFamily="34" charset="0"/>
                          <a:cs typeface="Arial" panose="020B0604020202020204" pitchFamily="34" charset="0"/>
                        </a:rPr>
                        <a:t>Listeria monocytogenes (recherche VIDAS)</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BIO 12/11-03/04</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3 j</a:t>
                      </a:r>
                    </a:p>
                  </a:txBody>
                  <a:tcPr anchor="ctr">
                    <a:noFill/>
                  </a:tcPr>
                </a:tc>
                <a:extLst>
                  <a:ext uri="{0D108BD9-81ED-4DB2-BD59-A6C34878D82A}">
                    <a16:rowId xmlns:a16="http://schemas.microsoft.com/office/drawing/2014/main" val="4040100337"/>
                  </a:ext>
                </a:extLst>
              </a:tr>
              <a:tr h="613191">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panose="020B0604020104020204" pitchFamily="34" charset="0"/>
                          <a:cs typeface="Arial" panose="020B0604020202020204" pitchFamily="34" charset="0"/>
                        </a:rPr>
                        <a:t>En cas de recherche de Listeria monocytogenes (VIDAS)</a:t>
                      </a:r>
                    </a:p>
                    <a:p>
                      <a:r>
                        <a:rPr lang="fr-FR" sz="1100" noProof="0" dirty="0">
                          <a:solidFill>
                            <a:schemeClr val="tx1"/>
                          </a:solidFill>
                          <a:latin typeface="Abadi" panose="020B0604020104020204" pitchFamily="34" charset="0"/>
                          <a:cs typeface="Arial" panose="020B0604020202020204" pitchFamily="34" charset="0"/>
                        </a:rPr>
                        <a:t>positive</a:t>
                      </a:r>
                    </a:p>
                  </a:txBody>
                  <a:tcPr anchor="ctr">
                    <a:solidFill>
                      <a:srgbClr val="FDEDED"/>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solidFill>
                      <a:srgbClr val="FDEDED"/>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Extra Light" panose="020B0204020104020204" pitchFamily="34" charset="0"/>
                          <a:cs typeface="Arial" panose="020B0604020202020204" pitchFamily="34" charset="0"/>
                        </a:rPr>
                        <a:t>BIO 12/11-03/04</a:t>
                      </a:r>
                    </a:p>
                  </a:txBody>
                  <a:tcPr anchor="ctr">
                    <a:solidFill>
                      <a:srgbClr val="FDEDED"/>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2 j</a:t>
                      </a:r>
                    </a:p>
                  </a:txBody>
                  <a:tcPr anchor="ctr">
                    <a:solidFill>
                      <a:srgbClr val="FDEDED"/>
                    </a:solidFill>
                  </a:tcPr>
                </a:tc>
                <a:extLst>
                  <a:ext uri="{0D108BD9-81ED-4DB2-BD59-A6C34878D82A}">
                    <a16:rowId xmlns:a16="http://schemas.microsoft.com/office/drawing/2014/main" val="2117081804"/>
                  </a:ext>
                </a:extLst>
              </a:tr>
              <a:tr h="613191">
                <a:tc>
                  <a:txBody>
                    <a:bodyPr/>
                    <a:lstStyle/>
                    <a:p>
                      <a:r>
                        <a:rPr lang="fr-FR" sz="1100" noProof="0" dirty="0">
                          <a:solidFill>
                            <a:schemeClr val="tx1"/>
                          </a:solidFill>
                          <a:latin typeface="Abadi" panose="020B0604020104020204" pitchFamily="34" charset="0"/>
                          <a:cs typeface="Arial" panose="020B0604020202020204" pitchFamily="34" charset="0"/>
                        </a:rPr>
                        <a:t>Listeria monocytogenes et Listeria spp (directive générale)</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11290-1</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5 j</a:t>
                      </a:r>
                    </a:p>
                  </a:txBody>
                  <a:tcPr anchor="ctr">
                    <a:noFill/>
                  </a:tcPr>
                </a:tc>
                <a:extLst>
                  <a:ext uri="{0D108BD9-81ED-4DB2-BD59-A6C34878D82A}">
                    <a16:rowId xmlns:a16="http://schemas.microsoft.com/office/drawing/2014/main" val="1008532259"/>
                  </a:ext>
                </a:extLst>
              </a:tr>
              <a:tr h="613191">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panose="020B0604020104020204" pitchFamily="34" charset="0"/>
                          <a:cs typeface="Arial" panose="020B0604020202020204" pitchFamily="34" charset="0"/>
                        </a:rPr>
                        <a:t>En cas de recherche de Listeria monocytogenes et Listeria spp (directive générale) positive</a:t>
                      </a:r>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11290-1</a:t>
                      </a:r>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2 j</a:t>
                      </a:r>
                    </a:p>
                  </a:txBody>
                  <a:tcPr anchor="ctr">
                    <a:solidFill>
                      <a:srgbClr val="FCE5E4"/>
                    </a:solidFill>
                  </a:tcPr>
                </a:tc>
                <a:extLst>
                  <a:ext uri="{0D108BD9-81ED-4DB2-BD59-A6C34878D82A}">
                    <a16:rowId xmlns:a16="http://schemas.microsoft.com/office/drawing/2014/main" val="4010450379"/>
                  </a:ext>
                </a:extLst>
              </a:tr>
              <a:tr h="613191">
                <a:tc>
                  <a:txBody>
                    <a:bodyPr/>
                    <a:lstStyle/>
                    <a:p>
                      <a:r>
                        <a:rPr lang="fr-FR" sz="1100" noProof="0" dirty="0">
                          <a:solidFill>
                            <a:schemeClr val="tx1"/>
                          </a:solidFill>
                          <a:latin typeface="Abadi" panose="020B0604020104020204" pitchFamily="34" charset="0"/>
                          <a:cs typeface="Arial" panose="020B0604020202020204" pitchFamily="34" charset="0"/>
                        </a:rPr>
                        <a:t>Dénombrement Listeria monocytogenes et Listeria spp </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11290-2</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3-5 j</a:t>
                      </a:r>
                    </a:p>
                  </a:txBody>
                  <a:tcPr anchor="ctr">
                    <a:noFill/>
                  </a:tcPr>
                </a:tc>
                <a:extLst>
                  <a:ext uri="{0D108BD9-81ED-4DB2-BD59-A6C34878D82A}">
                    <a16:rowId xmlns:a16="http://schemas.microsoft.com/office/drawing/2014/main" val="4067361985"/>
                  </a:ext>
                </a:extLst>
              </a:tr>
              <a:tr h="295390">
                <a:tc>
                  <a:txBody>
                    <a:bodyPr/>
                    <a:lstStyle/>
                    <a:p>
                      <a:r>
                        <a:rPr lang="fr-FR" sz="1100" noProof="0" dirty="0">
                          <a:solidFill>
                            <a:schemeClr val="tx1"/>
                          </a:solidFill>
                          <a:latin typeface="Abadi" panose="020B0604020104020204" pitchFamily="34" charset="0"/>
                          <a:cs typeface="Arial" panose="020B0604020202020204" pitchFamily="34" charset="0"/>
                        </a:rPr>
                        <a:t>En cas de dénombrement positif Listeria monocytogenes et Listeria spp </a:t>
                      </a:r>
                    </a:p>
                  </a:txBody>
                  <a:tcPr anchor="ctr">
                    <a:solidFill>
                      <a:srgbClr val="FCE5E4"/>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EN ISO 11290-2</a:t>
                      </a:r>
                    </a:p>
                  </a:txBody>
                  <a:tcPr anchor="ctr">
                    <a:solidFill>
                      <a:srgbClr val="FCE5E4"/>
                    </a:solid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2 j</a:t>
                      </a:r>
                    </a:p>
                  </a:txBody>
                  <a:tcPr anchor="ctr">
                    <a:solidFill>
                      <a:srgbClr val="FCE5E4"/>
                    </a:solidFill>
                  </a:tcPr>
                </a:tc>
                <a:extLst>
                  <a:ext uri="{0D108BD9-81ED-4DB2-BD59-A6C34878D82A}">
                    <a16:rowId xmlns:a16="http://schemas.microsoft.com/office/drawing/2014/main" val="3159115143"/>
                  </a:ext>
                </a:extLst>
              </a:tr>
              <a:tr h="295390">
                <a:tc rowSpan="2">
                  <a:txBody>
                    <a:bodyPr/>
                    <a:lstStyle/>
                    <a:p>
                      <a:r>
                        <a:rPr lang="fr-FR" sz="1100" noProof="0" dirty="0">
                          <a:solidFill>
                            <a:schemeClr val="tx1"/>
                          </a:solidFill>
                          <a:latin typeface="Abadi" panose="020B0604020104020204" pitchFamily="34" charset="0"/>
                          <a:cs typeface="Arial" panose="020B0604020202020204" pitchFamily="34" charset="0"/>
                        </a:rPr>
                        <a:t>Bactéries lactiques</a:t>
                      </a:r>
                    </a:p>
                  </a:txBody>
                  <a:tcPr anchor="ctr">
                    <a:noFill/>
                  </a:tcPr>
                </a:tc>
                <a:tc rowSpan="2">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Non</a:t>
                      </a: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TEMPO LAC</a:t>
                      </a:r>
                    </a:p>
                  </a:txBody>
                  <a:tcPr anchor="ctr">
                    <a:lnB w="12700" cap="flat" cmpd="sng" algn="ctr">
                      <a:solidFill>
                        <a:srgbClr val="CE1A17"/>
                      </a:solidFill>
                      <a:prstDash val="solid"/>
                      <a:round/>
                      <a:headEnd type="none" w="med" len="med"/>
                      <a:tailEnd type="none" w="med" len="med"/>
                    </a:lnB>
                    <a:noFill/>
                  </a:tcPr>
                </a:tc>
                <a:tc rowSpan="2">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2-3 j</a:t>
                      </a:r>
                    </a:p>
                  </a:txBody>
                  <a:tcPr anchor="ctr">
                    <a:noFill/>
                  </a:tcPr>
                </a:tc>
                <a:extLst>
                  <a:ext uri="{0D108BD9-81ED-4DB2-BD59-A6C34878D82A}">
                    <a16:rowId xmlns:a16="http://schemas.microsoft.com/office/drawing/2014/main" val="476310741"/>
                  </a:ext>
                </a:extLst>
              </a:tr>
              <a:tr h="295390">
                <a:tc vMerge="1">
                  <a:txBody>
                    <a:bodyPr/>
                    <a:lstStyle/>
                    <a:p>
                      <a:endParaRPr lang="fr-FR" sz="1100" noProof="0" dirty="0">
                        <a:solidFill>
                          <a:schemeClr val="tx1"/>
                        </a:solidFill>
                        <a:latin typeface="Abadi Extra Light" panose="020B0204020104020204" pitchFamily="34" charset="0"/>
                        <a:cs typeface="Arial" panose="020B0604020202020204" pitchFamily="34" charset="0"/>
                      </a:endParaRPr>
                    </a:p>
                  </a:txBody>
                  <a:tcPr anchor="ctr">
                    <a:noFill/>
                  </a:tcPr>
                </a:tc>
                <a:tc vMerge="1">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NF ISO 15214</a:t>
                      </a:r>
                    </a:p>
                  </a:txBody>
                  <a:tcPr anchor="ctr">
                    <a:lnT w="12700" cap="flat" cmpd="sng" algn="ctr">
                      <a:solidFill>
                        <a:srgbClr val="CE1A17"/>
                      </a:solidFill>
                      <a:prstDash val="solid"/>
                      <a:round/>
                      <a:headEnd type="none" w="med" len="med"/>
                      <a:tailEnd type="none" w="med" len="med"/>
                    </a:lnT>
                    <a:noFill/>
                  </a:tcPr>
                </a:tc>
                <a:tc vMerge="1">
                  <a:txBody>
                    <a:bodyPr/>
                    <a:lstStyle/>
                    <a:p>
                      <a:pPr algn="ctr"/>
                      <a:endParaRPr lang="fr-FR" sz="1100" noProof="0" dirty="0">
                        <a:solidFill>
                          <a:schemeClr val="tx1"/>
                        </a:solidFill>
                        <a:latin typeface="Abadi Extra Light" panose="020B0204020104020204" pitchFamily="34" charset="0"/>
                        <a:cs typeface="Arial" panose="020B0604020202020204" pitchFamily="34" charset="0"/>
                      </a:endParaRPr>
                    </a:p>
                  </a:txBody>
                  <a:tcPr anchor="ctr">
                    <a:noFill/>
                  </a:tcPr>
                </a:tc>
                <a:extLst>
                  <a:ext uri="{0D108BD9-81ED-4DB2-BD59-A6C34878D82A}">
                    <a16:rowId xmlns:a16="http://schemas.microsoft.com/office/drawing/2014/main" val="3986881275"/>
                  </a:ext>
                </a:extLst>
              </a:tr>
            </a:tbl>
          </a:graphicData>
        </a:graphic>
      </p:graphicFrame>
      <p:pic>
        <p:nvPicPr>
          <p:cNvPr id="20" name="Graphique 19" descr="Laboratoire de chimie">
            <a:extLst>
              <a:ext uri="{FF2B5EF4-FFF2-40B4-BE49-F238E27FC236}">
                <a16:creationId xmlns:a16="http://schemas.microsoft.com/office/drawing/2014/main" id="{40A7F921-E187-D1F5-3321-BF56429967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588" y="6375116"/>
            <a:ext cx="8089037" cy="8089037"/>
          </a:xfrm>
          <a:prstGeom prst="rect">
            <a:avLst/>
          </a:prstGeom>
        </p:spPr>
      </p:pic>
    </p:spTree>
    <p:extLst>
      <p:ext uri="{BB962C8B-B14F-4D97-AF65-F5344CB8AC3E}">
        <p14:creationId xmlns:p14="http://schemas.microsoft.com/office/powerpoint/2010/main" val="1341600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2C8A5ACA-7C18-E64C-9F6E-1CA685AF9D4F}"/>
              </a:ext>
            </a:extLst>
          </p:cNvPr>
          <p:cNvGrpSpPr/>
          <p:nvPr/>
        </p:nvGrpSpPr>
        <p:grpSpPr>
          <a:xfrm>
            <a:off x="6992947" y="0"/>
            <a:ext cx="576000" cy="4740266"/>
            <a:chOff x="0" y="0"/>
            <a:chExt cx="576000" cy="4740266"/>
          </a:xfrm>
        </p:grpSpPr>
        <p:sp>
          <p:nvSpPr>
            <p:cNvPr id="11" name="Rectangle 10">
              <a:extLst>
                <a:ext uri="{FF2B5EF4-FFF2-40B4-BE49-F238E27FC236}">
                  <a16:creationId xmlns:a16="http://schemas.microsoft.com/office/drawing/2014/main" id="{A3B8155F-C9C1-13D5-5E92-D427E199FC44}"/>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BAE039-09C8-EFF9-5A98-376CE8004949}"/>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CBEEB48-91C9-D6EC-0BAF-3432A8AB52C7}"/>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rPr>
                <a:t>34</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A8021E0B-4A72-E3B8-AC78-9DD3ADEB834A}"/>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5" name="Rectangle 14">
            <a:extLst>
              <a:ext uri="{FF2B5EF4-FFF2-40B4-BE49-F238E27FC236}">
                <a16:creationId xmlns:a16="http://schemas.microsoft.com/office/drawing/2014/main" id="{BB3D32E8-7EB6-AA5A-A0E8-9262804B215D}"/>
              </a:ext>
            </a:extLst>
          </p:cNvPr>
          <p:cNvSpPr/>
          <p:nvPr/>
        </p:nvSpPr>
        <p:spPr>
          <a:xfrm>
            <a:off x="1808906" y="1074383"/>
            <a:ext cx="4563163" cy="684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AED145EC-DBE0-E4A9-C87D-B394C3679466}"/>
              </a:ext>
            </a:extLst>
          </p:cNvPr>
          <p:cNvSpPr txBox="1"/>
          <p:nvPr/>
        </p:nvSpPr>
        <p:spPr>
          <a:xfrm>
            <a:off x="2350401" y="1098956"/>
            <a:ext cx="402166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MICROBIOLOGIQUES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17" name="Image 16" descr="Une image contenant art, dessin, cercle, Dessin d’enfant&#10;&#10;Description générée automatiquement">
            <a:extLst>
              <a:ext uri="{FF2B5EF4-FFF2-40B4-BE49-F238E27FC236}">
                <a16:creationId xmlns:a16="http://schemas.microsoft.com/office/drawing/2014/main" id="{5F45110E-3820-DACE-4D3A-B62400FCC63D}"/>
              </a:ext>
            </a:extLst>
          </p:cNvPr>
          <p:cNvPicPr>
            <a:picLocks/>
          </p:cNvPicPr>
          <p:nvPr/>
        </p:nvPicPr>
        <p:blipFill rotWithShape="1">
          <a:blip r:embed="rId2" cstate="print">
            <a:extLst>
              <a:ext uri="{28A0092B-C50C-407E-A947-70E740481C1C}">
                <a14:useLocalDpi xmlns:a14="http://schemas.microsoft.com/office/drawing/2010/main" val="0"/>
              </a:ext>
            </a:extLst>
          </a:blip>
          <a:srcRect l="9356" t="67136" r="69068" b="10420"/>
          <a:stretch/>
        </p:blipFill>
        <p:spPr>
          <a:xfrm>
            <a:off x="730401" y="575095"/>
            <a:ext cx="1620000" cy="1620000"/>
          </a:xfrm>
          <a:prstGeom prst="ellipse">
            <a:avLst/>
          </a:prstGeom>
          <a:ln w="38100">
            <a:solidFill>
              <a:srgbClr val="CE1A17"/>
            </a:solidFill>
          </a:ln>
        </p:spPr>
      </p:pic>
      <p:pic>
        <p:nvPicPr>
          <p:cNvPr id="4" name="Image 3">
            <a:hlinkClick r:id="rId3" action="ppaction://hlinksldjump"/>
            <a:extLst>
              <a:ext uri="{FF2B5EF4-FFF2-40B4-BE49-F238E27FC236}">
                <a16:creationId xmlns:a16="http://schemas.microsoft.com/office/drawing/2014/main" id="{84A93218-5C24-5F80-626F-BB377D37D7D2}"/>
              </a:ext>
            </a:extLst>
          </p:cNvPr>
          <p:cNvPicPr>
            <a:picLocks noChangeAspect="1"/>
          </p:cNvPicPr>
          <p:nvPr/>
        </p:nvPicPr>
        <p:blipFill>
          <a:blip r:embed="rId4"/>
          <a:stretch>
            <a:fillRect/>
          </a:stretch>
        </p:blipFill>
        <p:spPr>
          <a:xfrm>
            <a:off x="6827867" y="8541904"/>
            <a:ext cx="445047" cy="1877731"/>
          </a:xfrm>
          <a:prstGeom prst="rect">
            <a:avLst/>
          </a:prstGeom>
        </p:spPr>
      </p:pic>
      <p:graphicFrame>
        <p:nvGraphicFramePr>
          <p:cNvPr id="5" name="Tableau 4">
            <a:extLst>
              <a:ext uri="{FF2B5EF4-FFF2-40B4-BE49-F238E27FC236}">
                <a16:creationId xmlns:a16="http://schemas.microsoft.com/office/drawing/2014/main" id="{6DBD4944-E90B-E632-EF92-584BAD959CF5}"/>
              </a:ext>
            </a:extLst>
          </p:cNvPr>
          <p:cNvGraphicFramePr>
            <a:graphicFrameLocks noGrp="1"/>
          </p:cNvGraphicFramePr>
          <p:nvPr>
            <p:extLst>
              <p:ext uri="{D42A27DB-BD31-4B8C-83A1-F6EECF244321}">
                <p14:modId xmlns:p14="http://schemas.microsoft.com/office/powerpoint/2010/main" val="4070035018"/>
              </p:ext>
            </p:extLst>
          </p:nvPr>
        </p:nvGraphicFramePr>
        <p:xfrm>
          <a:off x="969818" y="3082310"/>
          <a:ext cx="5402251" cy="5881583"/>
        </p:xfrm>
        <a:graphic>
          <a:graphicData uri="http://schemas.openxmlformats.org/drawingml/2006/table">
            <a:tbl>
              <a:tblPr firstRow="1" bandRow="1">
                <a:tableStyleId>{5C22544A-7EE6-4342-B048-85BDC9FD1C3A}</a:tableStyleId>
              </a:tblPr>
              <a:tblGrid>
                <a:gridCol w="2028959">
                  <a:extLst>
                    <a:ext uri="{9D8B030D-6E8A-4147-A177-3AD203B41FA5}">
                      <a16:colId xmlns:a16="http://schemas.microsoft.com/office/drawing/2014/main" val="1797569628"/>
                    </a:ext>
                  </a:extLst>
                </a:gridCol>
                <a:gridCol w="834816">
                  <a:extLst>
                    <a:ext uri="{9D8B030D-6E8A-4147-A177-3AD203B41FA5}">
                      <a16:colId xmlns:a16="http://schemas.microsoft.com/office/drawing/2014/main" val="776259262"/>
                    </a:ext>
                  </a:extLst>
                </a:gridCol>
                <a:gridCol w="1601084">
                  <a:extLst>
                    <a:ext uri="{9D8B030D-6E8A-4147-A177-3AD203B41FA5}">
                      <a16:colId xmlns:a16="http://schemas.microsoft.com/office/drawing/2014/main" val="2596831517"/>
                    </a:ext>
                  </a:extLst>
                </a:gridCol>
                <a:gridCol w="937392">
                  <a:extLst>
                    <a:ext uri="{9D8B030D-6E8A-4147-A177-3AD203B41FA5}">
                      <a16:colId xmlns:a16="http://schemas.microsoft.com/office/drawing/2014/main" val="4253137963"/>
                    </a:ext>
                  </a:extLst>
                </a:gridCol>
              </a:tblGrid>
              <a:tr h="377161">
                <a:tc>
                  <a:txBody>
                    <a:bodyPr/>
                    <a:lstStyle/>
                    <a:p>
                      <a:pPr algn="ctr"/>
                      <a:r>
                        <a:rPr lang="fr-FR" sz="1100" dirty="0">
                          <a:solidFill>
                            <a:schemeClr val="bg1"/>
                          </a:solidFill>
                          <a:latin typeface="Abadi" panose="020B0604020104020204" pitchFamily="34" charset="0"/>
                          <a:cs typeface="Arial" panose="020B0604020202020204" pitchFamily="34" charset="0"/>
                        </a:rPr>
                        <a:t>GERMES</a:t>
                      </a:r>
                      <a:endParaRPr lang="x-none" sz="1100" dirty="0">
                        <a:solidFill>
                          <a:schemeClr val="bg1"/>
                        </a:solidFill>
                        <a:latin typeface="Abadi" panose="020B0604020104020204" pitchFamily="34" charset="0"/>
                        <a:cs typeface="Arial" panose="020B0604020202020204" pitchFamily="34" charset="0"/>
                      </a:endParaRPr>
                    </a:p>
                  </a:txBody>
                  <a:tcPr anchor="ctr">
                    <a:solidFill>
                      <a:srgbClr val="CE1A17"/>
                    </a:solidFill>
                  </a:tcPr>
                </a:tc>
                <a:tc>
                  <a:txBody>
                    <a:bodyPr/>
                    <a:lstStyle/>
                    <a:p>
                      <a:pPr algn="ctr"/>
                      <a:r>
                        <a:rPr lang="fr-FR" sz="1100" dirty="0">
                          <a:solidFill>
                            <a:schemeClr val="bg1"/>
                          </a:solidFill>
                          <a:latin typeface="Abadi" panose="020B0604020104020204" pitchFamily="34" charset="0"/>
                          <a:cs typeface="Arial" panose="020B0604020202020204" pitchFamily="34" charset="0"/>
                        </a:rPr>
                        <a:t>COFRAC</a:t>
                      </a:r>
                      <a:endParaRPr lang="x-none" sz="1100" dirty="0">
                        <a:solidFill>
                          <a:schemeClr val="bg1"/>
                        </a:solidFill>
                        <a:latin typeface="Abadi" panose="020B0604020104020204" pitchFamily="34" charset="0"/>
                        <a:cs typeface="Arial" panose="020B0604020202020204" pitchFamily="34" charset="0"/>
                      </a:endParaRPr>
                    </a:p>
                  </a:txBody>
                  <a:tcPr anchor="ctr">
                    <a:solidFill>
                      <a:srgbClr val="CE1A17"/>
                    </a:solidFill>
                  </a:tcPr>
                </a:tc>
                <a:tc>
                  <a:txBody>
                    <a:bodyPr/>
                    <a:lstStyle/>
                    <a:p>
                      <a:pPr algn="ctr"/>
                      <a:r>
                        <a:rPr lang="fr-FR" sz="1100" dirty="0">
                          <a:solidFill>
                            <a:schemeClr val="bg1"/>
                          </a:solidFill>
                          <a:latin typeface="Abadi" panose="020B0604020104020204" pitchFamily="34" charset="0"/>
                          <a:cs typeface="Arial" panose="020B0604020202020204" pitchFamily="34" charset="0"/>
                        </a:rPr>
                        <a:t>MÉTHODE</a:t>
                      </a:r>
                      <a:endParaRPr lang="x-none" sz="1100" dirty="0">
                        <a:solidFill>
                          <a:schemeClr val="bg1"/>
                        </a:solidFill>
                        <a:latin typeface="Abadi" panose="020B0604020104020204" pitchFamily="34" charset="0"/>
                        <a:cs typeface="Arial" panose="020B0604020202020204" pitchFamily="34" charset="0"/>
                      </a:endParaRPr>
                    </a:p>
                  </a:txBody>
                  <a:tcPr anchor="ctr">
                    <a:solidFill>
                      <a:srgbClr val="CE1A17"/>
                    </a:solidFill>
                  </a:tcPr>
                </a:tc>
                <a:tc>
                  <a:txBody>
                    <a:bodyPr/>
                    <a:lstStyle/>
                    <a:p>
                      <a:pPr algn="ctr"/>
                      <a:r>
                        <a:rPr lang="fr-FR" sz="1100" dirty="0">
                          <a:solidFill>
                            <a:schemeClr val="bg1"/>
                          </a:solidFill>
                          <a:latin typeface="Abadi" panose="020B0604020104020204" pitchFamily="34" charset="0"/>
                          <a:cs typeface="Arial" panose="020B0604020202020204" pitchFamily="34" charset="0"/>
                        </a:rPr>
                        <a:t>DÉLAIS</a:t>
                      </a:r>
                      <a:endParaRPr lang="x-none" sz="1100" dirty="0">
                        <a:solidFill>
                          <a:schemeClr val="bg1"/>
                        </a:solidFill>
                        <a:latin typeface="Abadi" panose="020B0604020104020204" pitchFamily="34" charset="0"/>
                        <a:cs typeface="Arial" panose="020B0604020202020204" pitchFamily="34" charset="0"/>
                      </a:endParaRPr>
                    </a:p>
                  </a:txBody>
                  <a:tcPr anchor="ctr">
                    <a:solidFill>
                      <a:srgbClr val="CE1A17"/>
                    </a:solidFill>
                  </a:tcPr>
                </a:tc>
                <a:extLst>
                  <a:ext uri="{0D108BD9-81ED-4DB2-BD59-A6C34878D82A}">
                    <a16:rowId xmlns:a16="http://schemas.microsoft.com/office/drawing/2014/main" val="3282068511"/>
                  </a:ext>
                </a:extLst>
              </a:tr>
              <a:tr h="632161">
                <a:tc>
                  <a:txBody>
                    <a:bodyPr/>
                    <a:lstStyle/>
                    <a:p>
                      <a:pPr>
                        <a:lnSpc>
                          <a:spcPct val="100000"/>
                        </a:lnSpc>
                        <a:spcAft>
                          <a:spcPts val="800"/>
                        </a:spcAft>
                      </a:pPr>
                      <a:r>
                        <a:rPr lang="x-none" sz="1100" kern="0" dirty="0">
                          <a:solidFill>
                            <a:schemeClr val="tx1"/>
                          </a:solidFill>
                          <a:effectLst/>
                          <a:latin typeface="Abadi" panose="020B0604020104020204" pitchFamily="34" charset="0"/>
                          <a:ea typeface="Times New Roman" panose="02020603050405020304" pitchFamily="18" charset="0"/>
                          <a:cs typeface="Calibri" panose="020F0502020204030204" pitchFamily="34" charset="0"/>
                        </a:rPr>
                        <a:t>Dénombrement des lactobacillus bulgaricus (yaourt)</a:t>
                      </a:r>
                      <a:endParaRPr lang="x-none" sz="11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3-4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44221662"/>
                  </a:ext>
                </a:extLst>
              </a:tr>
              <a:tr h="632161">
                <a:tc>
                  <a:txBody>
                    <a:bodyPr/>
                    <a:lstStyle/>
                    <a:p>
                      <a:pPr>
                        <a:lnSpc>
                          <a:spcPct val="100000"/>
                        </a:lnSpc>
                        <a:spcAft>
                          <a:spcPts val="800"/>
                        </a:spcAft>
                      </a:pPr>
                      <a:r>
                        <a:rPr lang="x-none" sz="1100" kern="0" dirty="0">
                          <a:solidFill>
                            <a:schemeClr val="tx1"/>
                          </a:solidFill>
                          <a:effectLst/>
                          <a:latin typeface="Abadi" panose="020B0604020104020204" pitchFamily="34" charset="0"/>
                          <a:ea typeface="Times New Roman" panose="02020603050405020304" pitchFamily="18" charset="0"/>
                          <a:cs typeface="Calibri" panose="020F0502020204030204" pitchFamily="34" charset="0"/>
                        </a:rPr>
                        <a:t>Dénombrement des streptococcus thermophilus</a:t>
                      </a:r>
                      <a:r>
                        <a:rPr lang="fr-FR" sz="1100" kern="0" dirty="0">
                          <a:solidFill>
                            <a:schemeClr val="tx1"/>
                          </a:solidFill>
                          <a:effectLst/>
                          <a:latin typeface="Abadi" panose="020B0604020104020204" pitchFamily="34" charset="0"/>
                          <a:ea typeface="Times New Roman" panose="02020603050405020304" pitchFamily="18" charset="0"/>
                          <a:cs typeface="Calibri" panose="020F0502020204030204" pitchFamily="34" charset="0"/>
                        </a:rPr>
                        <a:t> </a:t>
                      </a:r>
                      <a:r>
                        <a:rPr lang="x-none" sz="1100" kern="0" dirty="0">
                          <a:solidFill>
                            <a:schemeClr val="tx1"/>
                          </a:solidFill>
                          <a:effectLst/>
                          <a:latin typeface="Abadi" panose="020B0604020104020204" pitchFamily="34" charset="0"/>
                          <a:ea typeface="Times New Roman" panose="02020603050405020304" pitchFamily="18" charset="0"/>
                          <a:cs typeface="Calibri" panose="020F0502020204030204" pitchFamily="34" charset="0"/>
                        </a:rPr>
                        <a:t>(yaourt)</a:t>
                      </a:r>
                      <a:endParaRPr lang="x-none" sz="11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3-4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extLst>
                  <a:ext uri="{0D108BD9-81ED-4DB2-BD59-A6C34878D82A}">
                    <a16:rowId xmlns:a16="http://schemas.microsoft.com/office/drawing/2014/main" val="1081277061"/>
                  </a:ext>
                </a:extLst>
              </a:tr>
              <a:tr h="502764">
                <a:tc>
                  <a:txBody>
                    <a:bodyPr/>
                    <a:lstStyle/>
                    <a:p>
                      <a:pPr>
                        <a:lnSpc>
                          <a:spcPct val="100000"/>
                        </a:lnSpc>
                        <a:spcAft>
                          <a:spcPts val="800"/>
                        </a:spcAft>
                      </a:pPr>
                      <a:r>
                        <a:rPr lang="x-none" sz="1100" kern="0" dirty="0">
                          <a:solidFill>
                            <a:schemeClr val="tx1"/>
                          </a:solidFill>
                          <a:effectLst/>
                          <a:latin typeface="Abadi" panose="020B0604020104020204" pitchFamily="34" charset="0"/>
                          <a:ea typeface="Times New Roman" panose="02020603050405020304" pitchFamily="18" charset="0"/>
                          <a:cs typeface="Calibri" panose="020F0502020204030204" pitchFamily="34" charset="0"/>
                        </a:rPr>
                        <a:t>Dénombrement des pseudomonas aeruginosa</a:t>
                      </a:r>
                      <a:endParaRPr lang="x-none" sz="11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2-3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053901672"/>
                  </a:ext>
                </a:extLst>
              </a:tr>
              <a:tr h="632161">
                <a:tc>
                  <a:txBody>
                    <a:bodyPr/>
                    <a:lstStyle/>
                    <a:p>
                      <a:pPr algn="l">
                        <a:lnSpc>
                          <a:spcPct val="100000"/>
                        </a:lnSpc>
                        <a:spcAft>
                          <a:spcPts val="800"/>
                        </a:spcAft>
                      </a:pPr>
                      <a:r>
                        <a:rPr lang="fr-FR" sz="11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Essais porte-germes vérification de stérilisation DASRI</a:t>
                      </a:r>
                      <a:endParaRPr lang="x-none" sz="1100" kern="1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15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extLst>
                  <a:ext uri="{0D108BD9-81ED-4DB2-BD59-A6C34878D82A}">
                    <a16:rowId xmlns:a16="http://schemas.microsoft.com/office/drawing/2014/main" val="394396230"/>
                  </a:ext>
                </a:extLst>
              </a:tr>
              <a:tr h="339445">
                <a:tc>
                  <a:txBody>
                    <a:bodyPr/>
                    <a:lstStyle/>
                    <a:p>
                      <a:pPr marL="0" algn="l" defTabSz="755934" rtl="0" eaLnBrk="1" fontAlgn="ctr" latinLnBrk="0" hangingPunct="1">
                        <a:lnSpc>
                          <a:spcPct val="100000"/>
                        </a:lnSpc>
                        <a:spcAft>
                          <a:spcPts val="800"/>
                        </a:spcAft>
                      </a:pPr>
                      <a:r>
                        <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Huile de friture</a:t>
                      </a:r>
                    </a:p>
                  </a:txBody>
                  <a:tcPr marL="2333" marR="2333" marT="2333"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Immédiat</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100029166"/>
                  </a:ext>
                </a:extLst>
              </a:tr>
              <a:tr h="339445">
                <a:tc>
                  <a:txBody>
                    <a:bodyPr/>
                    <a:lstStyle/>
                    <a:p>
                      <a:pPr marL="0" algn="l" defTabSz="755934" rtl="0" eaLnBrk="1" fontAlgn="ctr" latinLnBrk="0" hangingPunct="1">
                        <a:lnSpc>
                          <a:spcPct val="100000"/>
                        </a:lnSpc>
                        <a:spcAft>
                          <a:spcPts val="800"/>
                        </a:spcAft>
                      </a:pPr>
                      <a:r>
                        <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Textiles</a:t>
                      </a:r>
                    </a:p>
                  </a:txBody>
                  <a:tcPr marL="2333" marR="2333" marT="2333"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SURF + STAPH</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2-3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extLst>
                  <a:ext uri="{0D108BD9-81ED-4DB2-BD59-A6C34878D82A}">
                    <a16:rowId xmlns:a16="http://schemas.microsoft.com/office/drawing/2014/main" val="1761107301"/>
                  </a:ext>
                </a:extLst>
              </a:tr>
              <a:tr h="452593">
                <a:tc>
                  <a:txBody>
                    <a:bodyPr/>
                    <a:lstStyle/>
                    <a:p>
                      <a:pPr marL="0" algn="l" defTabSz="755934" rtl="0" eaLnBrk="1" fontAlgn="ctr" latinLnBrk="0" hangingPunct="1">
                        <a:lnSpc>
                          <a:spcPct val="100000"/>
                        </a:lnSpc>
                        <a:spcAft>
                          <a:spcPts val="800"/>
                        </a:spcAft>
                      </a:pPr>
                      <a:r>
                        <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Test de stabilité</a:t>
                      </a:r>
                    </a:p>
                  </a:txBody>
                  <a:tcPr marL="2333" marR="2333" marT="2333"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 : mesure de pH </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7-22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10941631"/>
                  </a:ext>
                </a:extLst>
              </a:tr>
              <a:tr h="339445">
                <a:tc>
                  <a:txBody>
                    <a:bodyPr/>
                    <a:lstStyle/>
                    <a:p>
                      <a:pPr marL="0" algn="l" defTabSz="755934" rtl="0" eaLnBrk="1" fontAlgn="ctr" latinLnBrk="0" hangingPunct="1">
                        <a:lnSpc>
                          <a:spcPct val="100000"/>
                        </a:lnSpc>
                        <a:spcAft>
                          <a:spcPts val="800"/>
                        </a:spcAft>
                      </a:pPr>
                      <a:r>
                        <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Titre alcool</a:t>
                      </a:r>
                    </a:p>
                  </a:txBody>
                  <a:tcPr marL="2333" marR="2333" marT="2333"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2-3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extLst>
                  <a:ext uri="{0D108BD9-81ED-4DB2-BD59-A6C34878D82A}">
                    <a16:rowId xmlns:a16="http://schemas.microsoft.com/office/drawing/2014/main" val="1922543759"/>
                  </a:ext>
                </a:extLst>
              </a:tr>
              <a:tr h="339445">
                <a:tc>
                  <a:txBody>
                    <a:bodyPr/>
                    <a:lstStyle/>
                    <a:p>
                      <a:pPr marL="0" algn="l" defTabSz="755934" rtl="0" eaLnBrk="1" fontAlgn="ctr" latinLnBrk="0" hangingPunct="1">
                        <a:lnSpc>
                          <a:spcPct val="100000"/>
                        </a:lnSpc>
                        <a:spcAft>
                          <a:spcPts val="800"/>
                        </a:spcAft>
                      </a:pPr>
                      <a:r>
                        <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Déglassurage</a:t>
                      </a:r>
                    </a:p>
                  </a:txBody>
                  <a:tcPr marL="2333" marR="2333" marT="2333"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2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60605489"/>
                  </a:ext>
                </a:extLst>
              </a:tr>
              <a:tr h="502764">
                <a:tc>
                  <a:txBody>
                    <a:bodyPr/>
                    <a:lstStyle/>
                    <a:p>
                      <a:pPr marL="0" algn="l" defTabSz="755934" rtl="0" eaLnBrk="1" fontAlgn="ctr" latinLnBrk="0" hangingPunct="1">
                        <a:lnSpc>
                          <a:spcPct val="100000"/>
                        </a:lnSpc>
                        <a:spcAft>
                          <a:spcPts val="800"/>
                        </a:spcAft>
                      </a:pPr>
                      <a:r>
                        <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 Contrôle air</a:t>
                      </a:r>
                    </a:p>
                  </a:txBody>
                  <a:tcPr marL="2333" marR="2333" marT="2333"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 </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Levures moisissures flore total à 37°C</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5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extLst>
                  <a:ext uri="{0D108BD9-81ED-4DB2-BD59-A6C34878D82A}">
                    <a16:rowId xmlns:a16="http://schemas.microsoft.com/office/drawing/2014/main" val="110743983"/>
                  </a:ext>
                </a:extLst>
              </a:tr>
              <a:tr h="339445">
                <a:tc>
                  <a:txBody>
                    <a:bodyPr/>
                    <a:lstStyle/>
                    <a:p>
                      <a:pPr>
                        <a:lnSpc>
                          <a:spcPct val="100000"/>
                        </a:lnSpc>
                        <a:spcAft>
                          <a:spcPts val="800"/>
                        </a:spcAft>
                      </a:pPr>
                      <a:r>
                        <a:rPr lang="fr-FR" sz="1100" kern="0" noProof="0" dirty="0">
                          <a:solidFill>
                            <a:schemeClr val="tx1"/>
                          </a:solidFill>
                          <a:effectLst/>
                          <a:latin typeface="Abadi" panose="020B0604020104020204" pitchFamily="34" charset="0"/>
                          <a:ea typeface="Calibri" panose="020F0502020204030204" pitchFamily="34" charset="0"/>
                          <a:cs typeface="Calibri" panose="020F0502020204030204" pitchFamily="34" charset="0"/>
                        </a:rPr>
                        <a:t>pH</a:t>
                      </a:r>
                      <a:endPar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1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861103671"/>
                  </a:ext>
                </a:extLst>
              </a:tr>
              <a:tr h="452593">
                <a:tc>
                  <a:txBody>
                    <a:bodyPr/>
                    <a:lstStyle/>
                    <a:p>
                      <a:pPr marL="0" algn="l" defTabSz="755934" rtl="0" eaLnBrk="1" fontAlgn="ctr" latinLnBrk="0" hangingPunct="1">
                        <a:lnSpc>
                          <a:spcPct val="100000"/>
                        </a:lnSpc>
                        <a:spcAft>
                          <a:spcPts val="800"/>
                        </a:spcAft>
                      </a:pPr>
                      <a:r>
                        <a:rPr lang="fr-FR" sz="1100" kern="100" noProof="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Main</a:t>
                      </a:r>
                    </a:p>
                  </a:txBody>
                  <a:tcPr marL="2333" marR="2333" marT="2333"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Non</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Staph. + E coli méthode interne</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tc>
                  <a:txBody>
                    <a:bodyPr/>
                    <a:lstStyle/>
                    <a:p>
                      <a:pPr algn="ctr">
                        <a:lnSpc>
                          <a:spcPct val="107000"/>
                        </a:lnSpc>
                        <a:spcAft>
                          <a:spcPts val="800"/>
                        </a:spcAft>
                      </a:pPr>
                      <a:r>
                        <a:rPr lang="fr-FR"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rPr>
                        <a:t>2-3 j</a:t>
                      </a:r>
                      <a:endParaRPr lang="x-none" sz="1100" kern="100" dirty="0">
                        <a:solidFill>
                          <a:schemeClr val="tx1"/>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nchor="ctr">
                    <a:solidFill>
                      <a:srgbClr val="FCE5E4"/>
                    </a:solidFill>
                  </a:tcPr>
                </a:tc>
                <a:extLst>
                  <a:ext uri="{0D108BD9-81ED-4DB2-BD59-A6C34878D82A}">
                    <a16:rowId xmlns:a16="http://schemas.microsoft.com/office/drawing/2014/main" val="3409893481"/>
                  </a:ext>
                </a:extLst>
              </a:tr>
            </a:tbl>
          </a:graphicData>
        </a:graphic>
      </p:graphicFrame>
    </p:spTree>
    <p:extLst>
      <p:ext uri="{BB962C8B-B14F-4D97-AF65-F5344CB8AC3E}">
        <p14:creationId xmlns:p14="http://schemas.microsoft.com/office/powerpoint/2010/main" val="2338302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1C6B40A4-38B8-A38C-773C-B6EE9FE2D748}"/>
              </a:ext>
            </a:extLst>
          </p:cNvPr>
          <p:cNvGrpSpPr/>
          <p:nvPr/>
        </p:nvGrpSpPr>
        <p:grpSpPr>
          <a:xfrm>
            <a:off x="3727" y="0"/>
            <a:ext cx="576000" cy="4740266"/>
            <a:chOff x="0" y="0"/>
            <a:chExt cx="576000" cy="4740266"/>
          </a:xfrm>
        </p:grpSpPr>
        <p:sp>
          <p:nvSpPr>
            <p:cNvPr id="12" name="Rectangle 11">
              <a:extLst>
                <a:ext uri="{FF2B5EF4-FFF2-40B4-BE49-F238E27FC236}">
                  <a16:creationId xmlns:a16="http://schemas.microsoft.com/office/drawing/2014/main" id="{094F2389-2BF1-AFB1-AFE4-8A22A1A649FE}"/>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82F161-C980-72A7-DBF9-4749D5D21977}"/>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AEA62361-9261-951B-D2C5-2D381AD5DD48}"/>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rPr>
                <a:t>35</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0045364D-0D38-F3FB-00AE-8DE54BDE14BC}"/>
                </a:ext>
              </a:extLst>
            </p:cNvPr>
            <p:cNvSpPr txBox="1"/>
            <p:nvPr/>
          </p:nvSpPr>
          <p:spPr>
            <a:xfrm>
              <a:off x="4217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id="{DF948243-67E1-D0FC-64C8-93F6A4E03802}"/>
              </a:ext>
            </a:extLst>
          </p:cNvPr>
          <p:cNvSpPr/>
          <p:nvPr/>
        </p:nvSpPr>
        <p:spPr>
          <a:xfrm>
            <a:off x="1778286" y="1074383"/>
            <a:ext cx="5781389" cy="684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19681A6F-3BD4-F26F-CB7A-594DFACD6EC3}"/>
              </a:ext>
            </a:extLst>
          </p:cNvPr>
          <p:cNvSpPr txBox="1"/>
          <p:nvPr/>
        </p:nvSpPr>
        <p:spPr>
          <a:xfrm>
            <a:off x="2789667" y="1098956"/>
            <a:ext cx="477000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MICROBIOLOGIQUES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18" name="Image 17" descr="Une image contenant art, dessin, cercle, Dessin d’enfant&#10;&#10;Description générée automatiquement">
            <a:extLst>
              <a:ext uri="{FF2B5EF4-FFF2-40B4-BE49-F238E27FC236}">
                <a16:creationId xmlns:a16="http://schemas.microsoft.com/office/drawing/2014/main" id="{86A830F3-4BB5-A984-9118-A9DF768811A0}"/>
              </a:ext>
            </a:extLst>
          </p:cNvPr>
          <p:cNvPicPr>
            <a:picLocks/>
          </p:cNvPicPr>
          <p:nvPr/>
        </p:nvPicPr>
        <p:blipFill rotWithShape="1">
          <a:blip r:embed="rId2" cstate="print">
            <a:extLst>
              <a:ext uri="{28A0092B-C50C-407E-A947-70E740481C1C}">
                <a14:useLocalDpi xmlns:a14="http://schemas.microsoft.com/office/drawing/2010/main" val="0"/>
              </a:ext>
            </a:extLst>
          </a:blip>
          <a:srcRect l="9356" t="67136" r="69068" b="10420"/>
          <a:stretch/>
        </p:blipFill>
        <p:spPr>
          <a:xfrm>
            <a:off x="1156985" y="575095"/>
            <a:ext cx="1620000" cy="1620000"/>
          </a:xfrm>
          <a:prstGeom prst="ellipse">
            <a:avLst/>
          </a:prstGeom>
          <a:ln w="38100">
            <a:solidFill>
              <a:srgbClr val="CE1A17"/>
            </a:solidFill>
          </a:ln>
        </p:spPr>
      </p:pic>
      <p:pic>
        <p:nvPicPr>
          <p:cNvPr id="25" name="Graphique 24" descr="Laboratoire de chimie">
            <a:extLst>
              <a:ext uri="{FF2B5EF4-FFF2-40B4-BE49-F238E27FC236}">
                <a16:creationId xmlns:a16="http://schemas.microsoft.com/office/drawing/2014/main" id="{E34E5666-6846-AA45-5BAE-76A6EF43B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103" y="4243111"/>
            <a:ext cx="8089037" cy="8089037"/>
          </a:xfrm>
          <a:prstGeom prst="rect">
            <a:avLst/>
          </a:prstGeom>
        </p:spPr>
      </p:pic>
      <p:sp>
        <p:nvSpPr>
          <p:cNvPr id="22" name="ZoneTexte 21">
            <a:extLst>
              <a:ext uri="{FF2B5EF4-FFF2-40B4-BE49-F238E27FC236}">
                <a16:creationId xmlns:a16="http://schemas.microsoft.com/office/drawing/2014/main" id="{1C4E3CAF-F4F2-3EC5-201A-C833F48D0B98}"/>
              </a:ext>
            </a:extLst>
          </p:cNvPr>
          <p:cNvSpPr txBox="1"/>
          <p:nvPr/>
        </p:nvSpPr>
        <p:spPr>
          <a:xfrm>
            <a:off x="1156984" y="2993504"/>
            <a:ext cx="4480503"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500" b="0" i="0" u="none" strike="noStrike" kern="1200" cap="none" spc="80" normalizeH="0" baseline="0" noProof="0" dirty="0">
                <a:ln>
                  <a:noFill/>
                </a:ln>
                <a:solidFill>
                  <a:srgbClr val="CE1A17"/>
                </a:solidFill>
                <a:effectLst/>
                <a:highlight>
                  <a:srgbClr val="FCE5E4"/>
                </a:highlight>
                <a:uLnTx/>
                <a:uFillTx/>
                <a:latin typeface="Abadi" panose="020B0604020104020204" pitchFamily="34" charset="0"/>
                <a:ea typeface="+mn-ea"/>
                <a:cs typeface="Arial" panose="020B0604020202020204" pitchFamily="34" charset="0"/>
              </a:rPr>
              <a:t>SURVEILLANCE DE LA FILIERE AVICOLE</a:t>
            </a:r>
          </a:p>
        </p:txBody>
      </p:sp>
      <p:graphicFrame>
        <p:nvGraphicFramePr>
          <p:cNvPr id="23" name="Tableau 22">
            <a:extLst>
              <a:ext uri="{FF2B5EF4-FFF2-40B4-BE49-F238E27FC236}">
                <a16:creationId xmlns:a16="http://schemas.microsoft.com/office/drawing/2014/main" id="{DEAC4DEB-9EB8-DD4A-F155-C1856E862F17}"/>
              </a:ext>
            </a:extLst>
          </p:cNvPr>
          <p:cNvGraphicFramePr>
            <a:graphicFrameLocks noGrp="1"/>
          </p:cNvGraphicFramePr>
          <p:nvPr>
            <p:extLst>
              <p:ext uri="{D42A27DB-BD31-4B8C-83A1-F6EECF244321}">
                <p14:modId xmlns:p14="http://schemas.microsoft.com/office/powerpoint/2010/main" val="1402216864"/>
              </p:ext>
            </p:extLst>
          </p:nvPr>
        </p:nvGraphicFramePr>
        <p:xfrm>
          <a:off x="1156984" y="3821273"/>
          <a:ext cx="5590178" cy="1104900"/>
        </p:xfrm>
        <a:graphic>
          <a:graphicData uri="http://schemas.openxmlformats.org/drawingml/2006/table">
            <a:tbl>
              <a:tblPr firstRow="1" bandRow="1">
                <a:tableStyleId>{5C22544A-7EE6-4342-B048-85BDC9FD1C3A}</a:tableStyleId>
              </a:tblPr>
              <a:tblGrid>
                <a:gridCol w="2108240">
                  <a:extLst>
                    <a:ext uri="{9D8B030D-6E8A-4147-A177-3AD203B41FA5}">
                      <a16:colId xmlns:a16="http://schemas.microsoft.com/office/drawing/2014/main" val="1797569628"/>
                    </a:ext>
                  </a:extLst>
                </a:gridCol>
                <a:gridCol w="955287">
                  <a:extLst>
                    <a:ext uri="{9D8B030D-6E8A-4147-A177-3AD203B41FA5}">
                      <a16:colId xmlns:a16="http://schemas.microsoft.com/office/drawing/2014/main" val="3968719811"/>
                    </a:ext>
                  </a:extLst>
                </a:gridCol>
                <a:gridCol w="1550605">
                  <a:extLst>
                    <a:ext uri="{9D8B030D-6E8A-4147-A177-3AD203B41FA5}">
                      <a16:colId xmlns:a16="http://schemas.microsoft.com/office/drawing/2014/main" val="3469898628"/>
                    </a:ext>
                  </a:extLst>
                </a:gridCol>
                <a:gridCol w="976046">
                  <a:extLst>
                    <a:ext uri="{9D8B030D-6E8A-4147-A177-3AD203B41FA5}">
                      <a16:colId xmlns:a16="http://schemas.microsoft.com/office/drawing/2014/main" val="2213332127"/>
                    </a:ext>
                  </a:extLst>
                </a:gridCol>
              </a:tblGrid>
              <a:tr h="324000">
                <a:tc gridSpan="4">
                  <a:txBody>
                    <a:bodyPr/>
                    <a:lstStyle/>
                    <a:p>
                      <a:pPr algn="ctr">
                        <a:lnSpc>
                          <a:spcPts val="1300"/>
                        </a:lnSpc>
                      </a:pPr>
                      <a:r>
                        <a:rPr lang="fr-FR" sz="1100" spc="80" baseline="0" dirty="0">
                          <a:latin typeface="Abadi" panose="020B0604020104020204" pitchFamily="34" charset="0"/>
                          <a:cs typeface="Arial" panose="020B0604020202020204" pitchFamily="34" charset="0"/>
                        </a:rPr>
                        <a:t>RECHERCHE DANS L’ENVIRONNEMENT (FIENTES, POUSSIÈRES) - VOLAILLES</a:t>
                      </a: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hMerge="1">
                  <a:txBody>
                    <a:bodyPr/>
                    <a:lstStyle/>
                    <a:p>
                      <a:pPr algn="ctr">
                        <a:lnSpc>
                          <a:spcPts val="1300"/>
                        </a:lnSpc>
                      </a:pP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hMerge="1">
                  <a:txBody>
                    <a:bodyPr/>
                    <a:lstStyle/>
                    <a:p>
                      <a:pPr algn="ctr">
                        <a:lnSpc>
                          <a:spcPts val="1300"/>
                        </a:lnSpc>
                      </a:pP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hMerge="1">
                  <a:txBody>
                    <a:bodyPr/>
                    <a:lstStyle/>
                    <a:p>
                      <a:pPr algn="ctr">
                        <a:lnSpc>
                          <a:spcPts val="1300"/>
                        </a:lnSpc>
                      </a:pPr>
                      <a:endParaRPr lang="x-none" sz="1100" spc="80" baseline="0" dirty="0">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extLst>
                  <a:ext uri="{0D108BD9-81ED-4DB2-BD59-A6C34878D82A}">
                    <a16:rowId xmlns:a16="http://schemas.microsoft.com/office/drawing/2014/main" val="1652094292"/>
                  </a:ext>
                </a:extLst>
              </a:tr>
              <a:tr h="238956">
                <a:tc>
                  <a:txBody>
                    <a:bodyPr/>
                    <a:lstStyle/>
                    <a:p>
                      <a:pPr algn="ctr">
                        <a:lnSpc>
                          <a:spcPts val="1300"/>
                        </a:lnSpc>
                      </a:pPr>
                      <a:r>
                        <a:rPr lang="fr-FR" sz="1100" b="1" spc="80" baseline="0" dirty="0">
                          <a:solidFill>
                            <a:schemeClr val="bg1"/>
                          </a:solidFill>
                          <a:latin typeface="Abadi" panose="020B0604020104020204" pitchFamily="34" charset="0"/>
                          <a:cs typeface="Arial" panose="020B0604020202020204" pitchFamily="34" charset="0"/>
                        </a:rPr>
                        <a:t>GERMES</a:t>
                      </a:r>
                      <a:endParaRPr lang="x-none" sz="1100" b="1"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a:txBody>
                    <a:bodyPr/>
                    <a:lstStyle/>
                    <a:p>
                      <a:pPr algn="ctr">
                        <a:lnSpc>
                          <a:spcPts val="1300"/>
                        </a:lnSpc>
                      </a:pPr>
                      <a:r>
                        <a:rPr lang="fr-FR" sz="1100" b="1" spc="80" baseline="0" dirty="0">
                          <a:solidFill>
                            <a:schemeClr val="bg1"/>
                          </a:solidFill>
                          <a:latin typeface="Abadi" panose="020B0604020104020204" pitchFamily="34" charset="0"/>
                          <a:cs typeface="Arial" panose="020B0604020202020204" pitchFamily="34" charset="0"/>
                        </a:rPr>
                        <a:t>COFRAC</a:t>
                      </a:r>
                      <a:endParaRPr lang="x-none" sz="1100" b="1"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a:txBody>
                    <a:bodyPr/>
                    <a:lstStyle/>
                    <a:p>
                      <a:pPr algn="ctr">
                        <a:lnSpc>
                          <a:spcPts val="1300"/>
                        </a:lnSpc>
                      </a:pPr>
                      <a:r>
                        <a:rPr lang="fr-FR" sz="1100" b="1" spc="80" baseline="0" dirty="0">
                          <a:solidFill>
                            <a:schemeClr val="bg1"/>
                          </a:solidFill>
                          <a:latin typeface="Abadi" panose="020B0604020104020204" pitchFamily="34" charset="0"/>
                          <a:cs typeface="Arial" panose="020B0604020202020204" pitchFamily="34" charset="0"/>
                        </a:rPr>
                        <a:t>MÉTHODE</a:t>
                      </a:r>
                      <a:endParaRPr lang="x-none" sz="1100" b="1"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tc>
                  <a:txBody>
                    <a:bodyPr/>
                    <a:lstStyle/>
                    <a:p>
                      <a:pPr algn="ctr">
                        <a:lnSpc>
                          <a:spcPts val="1300"/>
                        </a:lnSpc>
                      </a:pPr>
                      <a:r>
                        <a:rPr lang="fr-FR" sz="1100" b="1" spc="80" baseline="0" dirty="0">
                          <a:solidFill>
                            <a:schemeClr val="bg1"/>
                          </a:solidFill>
                          <a:latin typeface="Abadi" panose="020B0604020104020204" pitchFamily="34" charset="0"/>
                          <a:cs typeface="Arial" panose="020B0604020202020204" pitchFamily="34" charset="0"/>
                        </a:rPr>
                        <a:t>DÉLAI</a:t>
                      </a:r>
                      <a:endParaRPr lang="x-none" sz="1100" b="1" spc="80" baseline="0" dirty="0">
                        <a:solidFill>
                          <a:schemeClr val="bg1"/>
                        </a:solidFill>
                        <a:latin typeface="Abadi" panose="020B0604020104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1A17"/>
                    </a:solidFill>
                  </a:tcPr>
                </a:tc>
                <a:extLst>
                  <a:ext uri="{0D108BD9-81ED-4DB2-BD59-A6C34878D82A}">
                    <a16:rowId xmlns:a16="http://schemas.microsoft.com/office/drawing/2014/main" val="3282068511"/>
                  </a:ext>
                </a:extLst>
              </a:tr>
              <a:tr h="0">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panose="020B0604020104020204" pitchFamily="34" charset="0"/>
                          <a:cs typeface="Arial" panose="020B0604020202020204" pitchFamily="34" charset="0"/>
                        </a:rPr>
                        <a:t>Salmonella spp. (AVI) </a:t>
                      </a:r>
                    </a:p>
                    <a:p>
                      <a:pPr marL="0" marR="0" lvl="0" indent="0" algn="l" defTabSz="755934" rtl="0" eaLnBrk="1" fontAlgn="auto" latinLnBrk="0" hangingPunct="1">
                        <a:lnSpc>
                          <a:spcPct val="100000"/>
                        </a:lnSpc>
                        <a:spcBef>
                          <a:spcPts val="0"/>
                        </a:spcBef>
                        <a:spcAft>
                          <a:spcPts val="0"/>
                        </a:spcAft>
                        <a:buClrTx/>
                        <a:buSzTx/>
                        <a:buFontTx/>
                        <a:buNone/>
                        <a:tabLst/>
                        <a:defRPr/>
                      </a:pPr>
                      <a:r>
                        <a:rPr lang="fr-FR" sz="1100" noProof="0" dirty="0">
                          <a:solidFill>
                            <a:schemeClr val="tx1"/>
                          </a:solidFill>
                          <a:latin typeface="Abadi" panose="020B0604020104020204" pitchFamily="34" charset="0"/>
                          <a:cs typeface="Arial" panose="020B0604020202020204" pitchFamily="34" charset="0"/>
                        </a:rPr>
                        <a:t>Pédichaussettes et chiffonnettes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Oui</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189865" algn="ctr">
                        <a:lnSpc>
                          <a:spcPts val="1130"/>
                        </a:lnSpc>
                        <a:spcBef>
                          <a:spcPts val="45"/>
                        </a:spcBef>
                        <a:spcAft>
                          <a:spcPts val="0"/>
                        </a:spcAft>
                      </a:pPr>
                      <a:r>
                        <a:rPr lang="fr-FR" sz="1100" noProof="0" dirty="0">
                          <a:effectLst/>
                          <a:latin typeface="Abadi Extra Light" panose="020B0204020104020204" pitchFamily="34" charset="0"/>
                          <a:ea typeface="Arial MT"/>
                          <a:cs typeface="Arial MT"/>
                        </a:rPr>
                        <a:t> NF U 47 100</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fr-FR" sz="1100" noProof="0" dirty="0">
                          <a:solidFill>
                            <a:schemeClr val="tx1"/>
                          </a:solidFill>
                          <a:latin typeface="Abadi Extra Light" panose="020B0204020104020204" pitchFamily="34" charset="0"/>
                          <a:cs typeface="Arial" panose="020B0604020202020204" pitchFamily="34" charset="0"/>
                        </a:rPr>
                        <a:t>5-7 j</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04684914"/>
                  </a:ext>
                </a:extLst>
              </a:tr>
            </a:tbl>
          </a:graphicData>
        </a:graphic>
      </p:graphicFrame>
      <p:pic>
        <p:nvPicPr>
          <p:cNvPr id="4" name="Image 3">
            <a:hlinkClick r:id="rId5" action="ppaction://hlinksldjump"/>
            <a:extLst>
              <a:ext uri="{FF2B5EF4-FFF2-40B4-BE49-F238E27FC236}">
                <a16:creationId xmlns:a16="http://schemas.microsoft.com/office/drawing/2014/main" id="{FAB033F1-9A52-6299-8F4D-21E1AD5C6541}"/>
              </a:ext>
            </a:extLst>
          </p:cNvPr>
          <p:cNvPicPr>
            <a:picLocks noChangeAspect="1"/>
          </p:cNvPicPr>
          <p:nvPr/>
        </p:nvPicPr>
        <p:blipFill>
          <a:blip r:embed="rId6"/>
          <a:stretch>
            <a:fillRect/>
          </a:stretch>
        </p:blipFill>
        <p:spPr>
          <a:xfrm>
            <a:off x="274677" y="8541904"/>
            <a:ext cx="445047" cy="1877731"/>
          </a:xfrm>
          <a:prstGeom prst="rect">
            <a:avLst/>
          </a:prstGeom>
        </p:spPr>
      </p:pic>
    </p:spTree>
    <p:extLst>
      <p:ext uri="{BB962C8B-B14F-4D97-AF65-F5344CB8AC3E}">
        <p14:creationId xmlns:p14="http://schemas.microsoft.com/office/powerpoint/2010/main" val="3756542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B3D32E8-7EB6-AA5A-A0E8-9262804B215D}"/>
              </a:ext>
            </a:extLst>
          </p:cNvPr>
          <p:cNvSpPr/>
          <p:nvPr/>
        </p:nvSpPr>
        <p:spPr>
          <a:xfrm>
            <a:off x="2266626" y="1171112"/>
            <a:ext cx="4304736" cy="484306"/>
          </a:xfrm>
          <a:custGeom>
            <a:avLst/>
            <a:gdLst>
              <a:gd name="connsiteX0" fmla="*/ 0 w 4747922"/>
              <a:gd name="connsiteY0" fmla="*/ 0 h 684000"/>
              <a:gd name="connsiteX1" fmla="*/ 4747922 w 4747922"/>
              <a:gd name="connsiteY1" fmla="*/ 0 h 684000"/>
              <a:gd name="connsiteX2" fmla="*/ 4747922 w 4747922"/>
              <a:gd name="connsiteY2" fmla="*/ 684000 h 684000"/>
              <a:gd name="connsiteX3" fmla="*/ 0 w 4747922"/>
              <a:gd name="connsiteY3" fmla="*/ 684000 h 684000"/>
              <a:gd name="connsiteX4" fmla="*/ 0 w 4747922"/>
              <a:gd name="connsiteY4" fmla="*/ 0 h 684000"/>
              <a:gd name="connsiteX0" fmla="*/ 0 w 4814597"/>
              <a:gd name="connsiteY0" fmla="*/ 0 h 703050"/>
              <a:gd name="connsiteX1" fmla="*/ 4814597 w 4814597"/>
              <a:gd name="connsiteY1" fmla="*/ 19050 h 703050"/>
              <a:gd name="connsiteX2" fmla="*/ 4814597 w 4814597"/>
              <a:gd name="connsiteY2" fmla="*/ 703050 h 703050"/>
              <a:gd name="connsiteX3" fmla="*/ 66675 w 4814597"/>
              <a:gd name="connsiteY3" fmla="*/ 703050 h 703050"/>
              <a:gd name="connsiteX4" fmla="*/ 0 w 4814597"/>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9524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9524 w 4862833"/>
              <a:gd name="connsiteY4" fmla="*/ 0 h 70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833" h="703050">
                <a:moveTo>
                  <a:pt x="9524" y="0"/>
                </a:moveTo>
                <a:lnTo>
                  <a:pt x="4862833" y="19050"/>
                </a:lnTo>
                <a:lnTo>
                  <a:pt x="4862833" y="703050"/>
                </a:lnTo>
                <a:lnTo>
                  <a:pt x="0" y="664950"/>
                </a:lnTo>
                <a:cubicBezTo>
                  <a:pt x="40663" y="323158"/>
                  <a:pt x="53974" y="202600"/>
                  <a:pt x="9524" y="0"/>
                </a:cubicBezTo>
                <a:close/>
              </a:path>
            </a:pathLst>
          </a:cu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Ellipse 43">
            <a:extLst>
              <a:ext uri="{FF2B5EF4-FFF2-40B4-BE49-F238E27FC236}">
                <a16:creationId xmlns:a16="http://schemas.microsoft.com/office/drawing/2014/main" id="{41C5CDFC-E358-41B3-E348-424FEC47B982}"/>
              </a:ext>
            </a:extLst>
          </p:cNvPr>
          <p:cNvSpPr/>
          <p:nvPr/>
        </p:nvSpPr>
        <p:spPr>
          <a:xfrm>
            <a:off x="684726" y="547999"/>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CE1A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2C8A5ACA-7C18-E64C-9F6E-1CA685AF9D4F}"/>
              </a:ext>
            </a:extLst>
          </p:cNvPr>
          <p:cNvGrpSpPr/>
          <p:nvPr/>
        </p:nvGrpSpPr>
        <p:grpSpPr>
          <a:xfrm>
            <a:off x="6983675" y="0"/>
            <a:ext cx="576000" cy="4740266"/>
            <a:chOff x="0" y="0"/>
            <a:chExt cx="576000" cy="4740266"/>
          </a:xfrm>
        </p:grpSpPr>
        <p:sp>
          <p:nvSpPr>
            <p:cNvPr id="11" name="Rectangle 10">
              <a:extLst>
                <a:ext uri="{FF2B5EF4-FFF2-40B4-BE49-F238E27FC236}">
                  <a16:creationId xmlns:a16="http://schemas.microsoft.com/office/drawing/2014/main" id="{A3B8155F-C9C1-13D5-5E92-D427E199FC44}"/>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BAE039-09C8-EFF9-5A98-376CE8004949}"/>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CBEEB48-91C9-D6EC-0BAF-3432A8AB52C7}"/>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rPr>
                <a:t>36</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A8021E0B-4A72-E3B8-AC78-9DD3ADEB834A}"/>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6" name="ZoneTexte 15">
            <a:extLst>
              <a:ext uri="{FF2B5EF4-FFF2-40B4-BE49-F238E27FC236}">
                <a16:creationId xmlns:a16="http://schemas.microsoft.com/office/drawing/2014/main" id="{AED145EC-DBE0-E4A9-C87D-B394C3679466}"/>
              </a:ext>
            </a:extLst>
          </p:cNvPr>
          <p:cNvSpPr txBox="1"/>
          <p:nvPr/>
        </p:nvSpPr>
        <p:spPr>
          <a:xfrm>
            <a:off x="2304726" y="1224260"/>
            <a:ext cx="426663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nvGrpSpPr>
          <p:cNvPr id="2" name="Groupe 1">
            <a:extLst>
              <a:ext uri="{FF2B5EF4-FFF2-40B4-BE49-F238E27FC236}">
                <a16:creationId xmlns:a16="http://schemas.microsoft.com/office/drawing/2014/main" id="{1E2C93A9-8943-69ED-6F82-83B1548E9EAF}"/>
              </a:ext>
            </a:extLst>
          </p:cNvPr>
          <p:cNvGrpSpPr/>
          <p:nvPr/>
        </p:nvGrpSpPr>
        <p:grpSpPr>
          <a:xfrm>
            <a:off x="637564" y="3042732"/>
            <a:ext cx="5828172" cy="486532"/>
            <a:chOff x="3779837" y="4429890"/>
            <a:chExt cx="6106504" cy="486532"/>
          </a:xfrm>
        </p:grpSpPr>
        <p:sp>
          <p:nvSpPr>
            <p:cNvPr id="3" name="Rectangle 2">
              <a:extLst>
                <a:ext uri="{FF2B5EF4-FFF2-40B4-BE49-F238E27FC236}">
                  <a16:creationId xmlns:a16="http://schemas.microsoft.com/office/drawing/2014/main" id="{A979645B-113F-5513-EA69-0AA3A9BCF076}"/>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D9636119-A2CF-BFEB-25D8-B76899F7F01B}"/>
                </a:ext>
              </a:extLst>
            </p:cNvPr>
            <p:cNvSpPr txBox="1"/>
            <p:nvPr/>
          </p:nvSpPr>
          <p:spPr>
            <a:xfrm>
              <a:off x="4266243" y="4458900"/>
              <a:ext cx="5450280" cy="430887"/>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Recherche  de L. monocytogenes / Salmonella Rapid /Escherichia coli </a:t>
              </a:r>
              <a:r>
                <a:rPr kumimoji="0" lang="el-GR" sz="11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β</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glucuronidase /</a:t>
              </a:r>
            </a:p>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Staphylocoques à coagulase positive</a:t>
              </a:r>
              <a:endParaRPr kumimoji="0" lang="x-none"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5" name="Rectangle 4">
              <a:extLst>
                <a:ext uri="{FF2B5EF4-FFF2-40B4-BE49-F238E27FC236}">
                  <a16:creationId xmlns:a16="http://schemas.microsoft.com/office/drawing/2014/main" id="{CE233BB9-1674-EBA3-4EBD-2DAAAA15C269}"/>
                </a:ext>
              </a:extLst>
            </p:cNvPr>
            <p:cNvSpPr/>
            <p:nvPr/>
          </p:nvSpPr>
          <p:spPr>
            <a:xfrm>
              <a:off x="3783894" y="4429890"/>
              <a:ext cx="294943" cy="48653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6" name="ZoneTexte 5">
            <a:extLst>
              <a:ext uri="{FF2B5EF4-FFF2-40B4-BE49-F238E27FC236}">
                <a16:creationId xmlns:a16="http://schemas.microsoft.com/office/drawing/2014/main" id="{A192D249-D036-2253-AA60-52D9020283CA}"/>
              </a:ext>
            </a:extLst>
          </p:cNvPr>
          <p:cNvSpPr txBox="1"/>
          <p:nvPr/>
        </p:nvSpPr>
        <p:spPr>
          <a:xfrm>
            <a:off x="550711" y="2640411"/>
            <a:ext cx="17791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ALIMBASE</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121768D8-F741-E41E-D278-F6C986A8971D}"/>
              </a:ext>
            </a:extLst>
          </p:cNvPr>
          <p:cNvSpPr txBox="1"/>
          <p:nvPr/>
        </p:nvSpPr>
        <p:spPr>
          <a:xfrm>
            <a:off x="550711" y="3661821"/>
            <a:ext cx="17274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ALIMFLORE</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8" name="Groupe 7">
            <a:extLst>
              <a:ext uri="{FF2B5EF4-FFF2-40B4-BE49-F238E27FC236}">
                <a16:creationId xmlns:a16="http://schemas.microsoft.com/office/drawing/2014/main" id="{86E865F7-E710-34F4-4196-53AE75CA8603}"/>
              </a:ext>
            </a:extLst>
          </p:cNvPr>
          <p:cNvGrpSpPr/>
          <p:nvPr/>
        </p:nvGrpSpPr>
        <p:grpSpPr>
          <a:xfrm>
            <a:off x="637564" y="4042301"/>
            <a:ext cx="5828172" cy="486532"/>
            <a:chOff x="3779837" y="4429890"/>
            <a:chExt cx="6106504" cy="486532"/>
          </a:xfrm>
        </p:grpSpPr>
        <p:sp>
          <p:nvSpPr>
            <p:cNvPr id="9" name="Rectangle 8">
              <a:extLst>
                <a:ext uri="{FF2B5EF4-FFF2-40B4-BE49-F238E27FC236}">
                  <a16:creationId xmlns:a16="http://schemas.microsoft.com/office/drawing/2014/main" id="{C930F466-92B5-0F0E-E4F7-8BE5CA9A7388}"/>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E7A2F31E-A3B2-5966-7F5F-B35ADBE8B89B}"/>
                </a:ext>
              </a:extLst>
            </p:cNvPr>
            <p:cNvSpPr txBox="1"/>
            <p:nvPr/>
          </p:nvSpPr>
          <p:spPr>
            <a:xfrm>
              <a:off x="4266243" y="4458900"/>
              <a:ext cx="5450280" cy="261610"/>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Microorganismes revivifiables 30°C / Bactéries lactiques / Levures / moisissures</a:t>
              </a:r>
            </a:p>
          </p:txBody>
        </p:sp>
        <p:sp>
          <p:nvSpPr>
            <p:cNvPr id="21" name="Rectangle 20">
              <a:extLst>
                <a:ext uri="{FF2B5EF4-FFF2-40B4-BE49-F238E27FC236}">
                  <a16:creationId xmlns:a16="http://schemas.microsoft.com/office/drawing/2014/main" id="{BBD12D25-200F-0622-C5E4-BE93BBA58B73}"/>
                </a:ext>
              </a:extLst>
            </p:cNvPr>
            <p:cNvSpPr/>
            <p:nvPr/>
          </p:nvSpPr>
          <p:spPr>
            <a:xfrm>
              <a:off x="3783894" y="4429890"/>
              <a:ext cx="294943" cy="48653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22" name="ZoneTexte 21">
            <a:extLst>
              <a:ext uri="{FF2B5EF4-FFF2-40B4-BE49-F238E27FC236}">
                <a16:creationId xmlns:a16="http://schemas.microsoft.com/office/drawing/2014/main" id="{6AED6EA9-DD8C-A273-C3B1-80BA95D93BB3}"/>
              </a:ext>
            </a:extLst>
          </p:cNvPr>
          <p:cNvSpPr txBox="1"/>
          <p:nvPr/>
        </p:nvSpPr>
        <p:spPr>
          <a:xfrm>
            <a:off x="550711" y="4647733"/>
            <a:ext cx="17274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ALIMCOMP</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23" name="Groupe 22">
            <a:extLst>
              <a:ext uri="{FF2B5EF4-FFF2-40B4-BE49-F238E27FC236}">
                <a16:creationId xmlns:a16="http://schemas.microsoft.com/office/drawing/2014/main" id="{7C210386-B3AE-1EBB-724F-6A9AF2635669}"/>
              </a:ext>
            </a:extLst>
          </p:cNvPr>
          <p:cNvGrpSpPr/>
          <p:nvPr/>
        </p:nvGrpSpPr>
        <p:grpSpPr>
          <a:xfrm>
            <a:off x="637563" y="5039840"/>
            <a:ext cx="5828173" cy="748770"/>
            <a:chOff x="3774369" y="4429890"/>
            <a:chExt cx="6111972" cy="863172"/>
          </a:xfrm>
        </p:grpSpPr>
        <p:sp>
          <p:nvSpPr>
            <p:cNvPr id="24" name="Rectangle 23">
              <a:extLst>
                <a:ext uri="{FF2B5EF4-FFF2-40B4-BE49-F238E27FC236}">
                  <a16:creationId xmlns:a16="http://schemas.microsoft.com/office/drawing/2014/main" id="{A356E816-EDB5-DCAE-F75E-113D02B92F9E}"/>
                </a:ext>
              </a:extLst>
            </p:cNvPr>
            <p:cNvSpPr/>
            <p:nvPr/>
          </p:nvSpPr>
          <p:spPr>
            <a:xfrm>
              <a:off x="3779837" y="4429890"/>
              <a:ext cx="6106504" cy="849026"/>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08B52030-6229-9213-EA98-1E258D4304D3}"/>
                </a:ext>
              </a:extLst>
            </p:cNvPr>
            <p:cNvSpPr txBox="1"/>
            <p:nvPr/>
          </p:nvSpPr>
          <p:spPr>
            <a:xfrm>
              <a:off x="4266243" y="4506800"/>
              <a:ext cx="5450280" cy="691861"/>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Recherche  de L. monocytogenes / Salmonella Rapid / Escherichia coli  </a:t>
              </a:r>
              <a:r>
                <a:rPr kumimoji="0" lang="el-GR" sz="11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β</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glucuronidase  / Staphylocoques à coagulase positive / Microorganismes revivifiables 30°C / Bactéries lactiques / Levures / Moisissures </a:t>
              </a:r>
            </a:p>
          </p:txBody>
        </p:sp>
        <p:sp>
          <p:nvSpPr>
            <p:cNvPr id="26" name="Rectangle 25">
              <a:extLst>
                <a:ext uri="{FF2B5EF4-FFF2-40B4-BE49-F238E27FC236}">
                  <a16:creationId xmlns:a16="http://schemas.microsoft.com/office/drawing/2014/main" id="{53005B24-F718-8540-0ACA-5E46D045A600}"/>
                </a:ext>
              </a:extLst>
            </p:cNvPr>
            <p:cNvSpPr/>
            <p:nvPr/>
          </p:nvSpPr>
          <p:spPr>
            <a:xfrm>
              <a:off x="3774369" y="4429890"/>
              <a:ext cx="294943" cy="86317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27" name="ZoneTexte 26">
            <a:extLst>
              <a:ext uri="{FF2B5EF4-FFF2-40B4-BE49-F238E27FC236}">
                <a16:creationId xmlns:a16="http://schemas.microsoft.com/office/drawing/2014/main" id="{E060547F-2562-789A-651A-F6B9BDE3A7EB}"/>
              </a:ext>
            </a:extLst>
          </p:cNvPr>
          <p:cNvSpPr txBox="1"/>
          <p:nvPr/>
        </p:nvSpPr>
        <p:spPr>
          <a:xfrm>
            <a:off x="550711" y="5866942"/>
            <a:ext cx="23086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FARINE</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28" name="Groupe 27">
            <a:extLst>
              <a:ext uri="{FF2B5EF4-FFF2-40B4-BE49-F238E27FC236}">
                <a16:creationId xmlns:a16="http://schemas.microsoft.com/office/drawing/2014/main" id="{92086A8D-71F9-7649-DF54-661E2CF66E82}"/>
              </a:ext>
            </a:extLst>
          </p:cNvPr>
          <p:cNvGrpSpPr/>
          <p:nvPr/>
        </p:nvGrpSpPr>
        <p:grpSpPr>
          <a:xfrm>
            <a:off x="637563" y="6279628"/>
            <a:ext cx="5822959" cy="622255"/>
            <a:chOff x="3779837" y="4429890"/>
            <a:chExt cx="6106504" cy="486532"/>
          </a:xfrm>
        </p:grpSpPr>
        <p:sp>
          <p:nvSpPr>
            <p:cNvPr id="29" name="Rectangle 28">
              <a:extLst>
                <a:ext uri="{FF2B5EF4-FFF2-40B4-BE49-F238E27FC236}">
                  <a16:creationId xmlns:a16="http://schemas.microsoft.com/office/drawing/2014/main" id="{BFF14363-62DB-13A1-5E3D-0ED4866FD898}"/>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13039090-8304-CABB-4B14-4668967CE2C7}"/>
                </a:ext>
              </a:extLst>
            </p:cNvPr>
            <p:cNvSpPr txBox="1"/>
            <p:nvPr/>
          </p:nvSpPr>
          <p:spPr>
            <a:xfrm>
              <a:off x="4266243" y="4506802"/>
              <a:ext cx="5450280" cy="336904"/>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Salmonella Rapid / Escherichia coli </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t>
              </a:r>
              <a:r>
                <a:rPr kumimoji="0" lang="el-GR" sz="11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β</a:t>
              </a: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glucuronidase / Staphylocoques à coagulase positive  / Bacillus cereus / Bactéries sulfito-réductrices ( ASR) / Moisissures</a:t>
              </a:r>
            </a:p>
          </p:txBody>
        </p:sp>
        <p:sp>
          <p:nvSpPr>
            <p:cNvPr id="31" name="Rectangle 30">
              <a:extLst>
                <a:ext uri="{FF2B5EF4-FFF2-40B4-BE49-F238E27FC236}">
                  <a16:creationId xmlns:a16="http://schemas.microsoft.com/office/drawing/2014/main" id="{FEE1C1BB-1722-4CC9-DF61-7DDA97C28003}"/>
                </a:ext>
              </a:extLst>
            </p:cNvPr>
            <p:cNvSpPr/>
            <p:nvPr/>
          </p:nvSpPr>
          <p:spPr>
            <a:xfrm>
              <a:off x="3783894" y="4429890"/>
              <a:ext cx="294943" cy="48653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2" name="Groupe 31">
            <a:extLst>
              <a:ext uri="{FF2B5EF4-FFF2-40B4-BE49-F238E27FC236}">
                <a16:creationId xmlns:a16="http://schemas.microsoft.com/office/drawing/2014/main" id="{FCFA15B3-483B-47F5-5DA2-0B0A63267E4E}"/>
              </a:ext>
            </a:extLst>
          </p:cNvPr>
          <p:cNvGrpSpPr/>
          <p:nvPr/>
        </p:nvGrpSpPr>
        <p:grpSpPr>
          <a:xfrm>
            <a:off x="637563" y="7395040"/>
            <a:ext cx="5822959" cy="535713"/>
            <a:chOff x="3779837" y="4429889"/>
            <a:chExt cx="6106504" cy="535713"/>
          </a:xfrm>
        </p:grpSpPr>
        <p:sp>
          <p:nvSpPr>
            <p:cNvPr id="33" name="Rectangle 32">
              <a:extLst>
                <a:ext uri="{FF2B5EF4-FFF2-40B4-BE49-F238E27FC236}">
                  <a16:creationId xmlns:a16="http://schemas.microsoft.com/office/drawing/2014/main" id="{C9148D81-B5A7-E99D-08DB-2849CB5AC539}"/>
                </a:ext>
              </a:extLst>
            </p:cNvPr>
            <p:cNvSpPr/>
            <p:nvPr/>
          </p:nvSpPr>
          <p:spPr>
            <a:xfrm>
              <a:off x="3779837" y="4429889"/>
              <a:ext cx="6106504" cy="535713"/>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BF225483-347E-6007-1A8A-2CF144EAAA24}"/>
                </a:ext>
              </a:extLst>
            </p:cNvPr>
            <p:cNvSpPr txBox="1"/>
            <p:nvPr/>
          </p:nvSpPr>
          <p:spPr>
            <a:xfrm>
              <a:off x="4266243" y="4478206"/>
              <a:ext cx="5450280" cy="430887"/>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Staphylocoques pathogènes</a:t>
              </a:r>
            </a:p>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Escherichia coli</a:t>
              </a:r>
            </a:p>
          </p:txBody>
        </p:sp>
        <p:sp>
          <p:nvSpPr>
            <p:cNvPr id="35" name="Rectangle 34">
              <a:extLst>
                <a:ext uri="{FF2B5EF4-FFF2-40B4-BE49-F238E27FC236}">
                  <a16:creationId xmlns:a16="http://schemas.microsoft.com/office/drawing/2014/main" id="{F6B727F3-BB93-6164-09E9-E213AFEC2857}"/>
                </a:ext>
              </a:extLst>
            </p:cNvPr>
            <p:cNvSpPr/>
            <p:nvPr/>
          </p:nvSpPr>
          <p:spPr>
            <a:xfrm>
              <a:off x="3783894" y="4429890"/>
              <a:ext cx="294943" cy="53571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41" name="ZoneTexte 40">
            <a:extLst>
              <a:ext uri="{FF2B5EF4-FFF2-40B4-BE49-F238E27FC236}">
                <a16:creationId xmlns:a16="http://schemas.microsoft.com/office/drawing/2014/main" id="{5F5F47A2-1F8F-9CAF-F381-413A239BB98E}"/>
              </a:ext>
            </a:extLst>
          </p:cNvPr>
          <p:cNvSpPr txBox="1"/>
          <p:nvPr/>
        </p:nvSpPr>
        <p:spPr>
          <a:xfrm>
            <a:off x="550711" y="6989218"/>
            <a:ext cx="23086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MAIN</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45" name="ZoneTexte 44">
            <a:extLst>
              <a:ext uri="{FF2B5EF4-FFF2-40B4-BE49-F238E27FC236}">
                <a16:creationId xmlns:a16="http://schemas.microsoft.com/office/drawing/2014/main" id="{BFFCBDC2-1A3F-EFB1-3232-C0CC2A44E77B}"/>
              </a:ext>
            </a:extLst>
          </p:cNvPr>
          <p:cNvSpPr txBox="1"/>
          <p:nvPr/>
        </p:nvSpPr>
        <p:spPr>
          <a:xfrm>
            <a:off x="550711" y="8057342"/>
            <a:ext cx="17791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ALIMCONF</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46" name="Groupe 45">
            <a:extLst>
              <a:ext uri="{FF2B5EF4-FFF2-40B4-BE49-F238E27FC236}">
                <a16:creationId xmlns:a16="http://schemas.microsoft.com/office/drawing/2014/main" id="{BFE29900-77C5-A6FE-A40A-304027E6B01F}"/>
              </a:ext>
            </a:extLst>
          </p:cNvPr>
          <p:cNvGrpSpPr/>
          <p:nvPr/>
        </p:nvGrpSpPr>
        <p:grpSpPr>
          <a:xfrm>
            <a:off x="637563" y="8448102"/>
            <a:ext cx="5822959" cy="457025"/>
            <a:chOff x="3779837" y="4429889"/>
            <a:chExt cx="6106504" cy="457025"/>
          </a:xfrm>
        </p:grpSpPr>
        <p:sp>
          <p:nvSpPr>
            <p:cNvPr id="47" name="Rectangle 46">
              <a:extLst>
                <a:ext uri="{FF2B5EF4-FFF2-40B4-BE49-F238E27FC236}">
                  <a16:creationId xmlns:a16="http://schemas.microsoft.com/office/drawing/2014/main" id="{65089F05-99F7-920A-3D8F-76C6C4DCB1D1}"/>
                </a:ext>
              </a:extLst>
            </p:cNvPr>
            <p:cNvSpPr/>
            <p:nvPr/>
          </p:nvSpPr>
          <p:spPr>
            <a:xfrm>
              <a:off x="3779837" y="4429889"/>
              <a:ext cx="6106504" cy="457025"/>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ZoneTexte 47">
              <a:extLst>
                <a:ext uri="{FF2B5EF4-FFF2-40B4-BE49-F238E27FC236}">
                  <a16:creationId xmlns:a16="http://schemas.microsoft.com/office/drawing/2014/main" id="{D8E6E90A-3468-04DF-A1E6-A2C4A28F4BB3}"/>
                </a:ext>
              </a:extLst>
            </p:cNvPr>
            <p:cNvSpPr txBox="1"/>
            <p:nvPr/>
          </p:nvSpPr>
          <p:spPr>
            <a:xfrm>
              <a:off x="4266243" y="4437160"/>
              <a:ext cx="5450280" cy="430887"/>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Microorganismes revivifiables 30°C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Staphylocoques à coagulase positive / Moisissures / Bactéries lactiques / Levures</a:t>
              </a:r>
            </a:p>
          </p:txBody>
        </p:sp>
        <p:sp>
          <p:nvSpPr>
            <p:cNvPr id="49" name="Rectangle 48">
              <a:extLst>
                <a:ext uri="{FF2B5EF4-FFF2-40B4-BE49-F238E27FC236}">
                  <a16:creationId xmlns:a16="http://schemas.microsoft.com/office/drawing/2014/main" id="{4145E07A-2597-8BA0-B037-FD16C5D94995}"/>
                </a:ext>
              </a:extLst>
            </p:cNvPr>
            <p:cNvSpPr/>
            <p:nvPr/>
          </p:nvSpPr>
          <p:spPr>
            <a:xfrm>
              <a:off x="3783894" y="4429890"/>
              <a:ext cx="294943" cy="457024"/>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64" name="ZoneTexte 63">
            <a:extLst>
              <a:ext uri="{FF2B5EF4-FFF2-40B4-BE49-F238E27FC236}">
                <a16:creationId xmlns:a16="http://schemas.microsoft.com/office/drawing/2014/main" id="{C9B871D5-AEB0-B3DB-9D5C-0F7AA7C2F422}"/>
              </a:ext>
            </a:extLst>
          </p:cNvPr>
          <p:cNvSpPr txBox="1"/>
          <p:nvPr/>
        </p:nvSpPr>
        <p:spPr>
          <a:xfrm>
            <a:off x="573887" y="9067977"/>
            <a:ext cx="17791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ALIMJUS</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65" name="Groupe 64">
            <a:extLst>
              <a:ext uri="{FF2B5EF4-FFF2-40B4-BE49-F238E27FC236}">
                <a16:creationId xmlns:a16="http://schemas.microsoft.com/office/drawing/2014/main" id="{1A83193D-BC6A-449C-04FE-A9ED4EF2C10E}"/>
              </a:ext>
            </a:extLst>
          </p:cNvPr>
          <p:cNvGrpSpPr/>
          <p:nvPr/>
        </p:nvGrpSpPr>
        <p:grpSpPr>
          <a:xfrm>
            <a:off x="660739" y="9458737"/>
            <a:ext cx="5822959" cy="486710"/>
            <a:chOff x="3779837" y="4429889"/>
            <a:chExt cx="6106504" cy="486710"/>
          </a:xfrm>
        </p:grpSpPr>
        <p:sp>
          <p:nvSpPr>
            <p:cNvPr id="66" name="Rectangle 65">
              <a:extLst>
                <a:ext uri="{FF2B5EF4-FFF2-40B4-BE49-F238E27FC236}">
                  <a16:creationId xmlns:a16="http://schemas.microsoft.com/office/drawing/2014/main" id="{F954201C-2941-5C03-F9C7-607FED194D5F}"/>
                </a:ext>
              </a:extLst>
            </p:cNvPr>
            <p:cNvSpPr/>
            <p:nvPr/>
          </p:nvSpPr>
          <p:spPr>
            <a:xfrm>
              <a:off x="3779837" y="4429889"/>
              <a:ext cx="6106504" cy="486710"/>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D0FD9D81-ED67-79FB-4247-54EC698DC9BB}"/>
                </a:ext>
              </a:extLst>
            </p:cNvPr>
            <p:cNvSpPr txBox="1"/>
            <p:nvPr/>
          </p:nvSpPr>
          <p:spPr>
            <a:xfrm>
              <a:off x="4266243" y="4453438"/>
              <a:ext cx="5450280" cy="430887"/>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Bacillus cereus / Escherichia coli B glucuronidase  / Salmonella </a:t>
              </a:r>
              <a:r>
                <a:rPr kumimoji="0" lang="fr-FR" sz="11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spp</a:t>
              </a:r>
              <a:r>
                <a:rPr lang="fr-FR" sz="1100" dirty="0">
                  <a:solidFill>
                    <a:prstClr val="black"/>
                  </a:solidFill>
                  <a:latin typeface="Abadi Extra Light" panose="020B0204020104020204" pitchFamily="34" charset="0"/>
                </a:rPr>
                <a:t> </a:t>
              </a: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Bactéries lactiques / Levures / Moisissures </a:t>
              </a:r>
            </a:p>
          </p:txBody>
        </p:sp>
        <p:sp>
          <p:nvSpPr>
            <p:cNvPr id="68" name="Rectangle 67">
              <a:extLst>
                <a:ext uri="{FF2B5EF4-FFF2-40B4-BE49-F238E27FC236}">
                  <a16:creationId xmlns:a16="http://schemas.microsoft.com/office/drawing/2014/main" id="{F507EDEA-598F-FA9D-5FA6-BF54D80FD8FA}"/>
                </a:ext>
              </a:extLst>
            </p:cNvPr>
            <p:cNvSpPr/>
            <p:nvPr/>
          </p:nvSpPr>
          <p:spPr>
            <a:xfrm>
              <a:off x="3783894" y="4429889"/>
              <a:ext cx="294943" cy="48671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pic>
        <p:nvPicPr>
          <p:cNvPr id="17" name="Image 16">
            <a:hlinkClick r:id="rId3" action="ppaction://hlinksldjump"/>
            <a:extLst>
              <a:ext uri="{FF2B5EF4-FFF2-40B4-BE49-F238E27FC236}">
                <a16:creationId xmlns:a16="http://schemas.microsoft.com/office/drawing/2014/main" id="{ADE2285D-9708-CEF3-9B82-CFF65A61708A}"/>
              </a:ext>
            </a:extLst>
          </p:cNvPr>
          <p:cNvPicPr>
            <a:picLocks noChangeAspect="1"/>
          </p:cNvPicPr>
          <p:nvPr/>
        </p:nvPicPr>
        <p:blipFill>
          <a:blip r:embed="rId4"/>
          <a:stretch>
            <a:fillRect/>
          </a:stretch>
        </p:blipFill>
        <p:spPr>
          <a:xfrm>
            <a:off x="6855577" y="8541904"/>
            <a:ext cx="445047" cy="1877731"/>
          </a:xfrm>
          <a:prstGeom prst="rect">
            <a:avLst/>
          </a:prstGeom>
        </p:spPr>
      </p:pic>
    </p:spTree>
    <p:extLst>
      <p:ext uri="{BB962C8B-B14F-4D97-AF65-F5344CB8AC3E}">
        <p14:creationId xmlns:p14="http://schemas.microsoft.com/office/powerpoint/2010/main" val="1408496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1C6B40A4-38B8-A38C-773C-B6EE9FE2D748}"/>
              </a:ext>
            </a:extLst>
          </p:cNvPr>
          <p:cNvGrpSpPr/>
          <p:nvPr/>
        </p:nvGrpSpPr>
        <p:grpSpPr>
          <a:xfrm>
            <a:off x="0" y="0"/>
            <a:ext cx="576000" cy="4740266"/>
            <a:chOff x="0" y="0"/>
            <a:chExt cx="576000" cy="4740266"/>
          </a:xfrm>
        </p:grpSpPr>
        <p:sp>
          <p:nvSpPr>
            <p:cNvPr id="12" name="Rectangle 11">
              <a:extLst>
                <a:ext uri="{FF2B5EF4-FFF2-40B4-BE49-F238E27FC236}">
                  <a16:creationId xmlns:a16="http://schemas.microsoft.com/office/drawing/2014/main" id="{094F2389-2BF1-AFB1-AFE4-8A22A1A649FE}"/>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82F161-C980-72A7-DBF9-4749D5D21977}"/>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AEA62361-9261-951B-D2C5-2D381AD5DD48}"/>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rPr>
                <a:t>37</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0045364D-0D38-F3FB-00AE-8DE54BDE14BC}"/>
                </a:ext>
              </a:extLst>
            </p:cNvPr>
            <p:cNvSpPr txBox="1"/>
            <p:nvPr/>
          </p:nvSpPr>
          <p:spPr>
            <a:xfrm>
              <a:off x="42179" y="0"/>
              <a:ext cx="492443" cy="4320000"/>
            </a:xfrm>
            <a:prstGeom prst="rect">
              <a:avLst/>
            </a:prstGeom>
            <a:noFill/>
          </p:spPr>
          <p:txBody>
            <a:bodyPr vert="vert270"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6" name="Rectangle 15">
            <a:extLst>
              <a:ext uri="{FF2B5EF4-FFF2-40B4-BE49-F238E27FC236}">
                <a16:creationId xmlns:a16="http://schemas.microsoft.com/office/drawing/2014/main" id="{DF948243-67E1-D0FC-64C8-93F6A4E03802}"/>
              </a:ext>
            </a:extLst>
          </p:cNvPr>
          <p:cNvSpPr/>
          <p:nvPr/>
        </p:nvSpPr>
        <p:spPr>
          <a:xfrm>
            <a:off x="1695162" y="1074383"/>
            <a:ext cx="5864513" cy="684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19681A6F-3BD4-F26F-CB7A-594DFACD6EC3}"/>
              </a:ext>
            </a:extLst>
          </p:cNvPr>
          <p:cNvSpPr txBox="1"/>
          <p:nvPr/>
        </p:nvSpPr>
        <p:spPr>
          <a:xfrm>
            <a:off x="2706543" y="1098956"/>
            <a:ext cx="485313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MICROBIOLOGIQUES ÉLÉMENTAIRES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8" name="ZoneTexte 7">
            <a:extLst>
              <a:ext uri="{FF2B5EF4-FFF2-40B4-BE49-F238E27FC236}">
                <a16:creationId xmlns:a16="http://schemas.microsoft.com/office/drawing/2014/main" id="{C8A1CE61-2C92-1405-F5CD-52C9D69156B9}"/>
              </a:ext>
            </a:extLst>
          </p:cNvPr>
          <p:cNvSpPr txBox="1"/>
          <p:nvPr/>
        </p:nvSpPr>
        <p:spPr>
          <a:xfrm>
            <a:off x="968172" y="2644858"/>
            <a:ext cx="3230432"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CARCABAT (abattoir carcasses)</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9" name="Groupe 8">
            <a:extLst>
              <a:ext uri="{FF2B5EF4-FFF2-40B4-BE49-F238E27FC236}">
                <a16:creationId xmlns:a16="http://schemas.microsoft.com/office/drawing/2014/main" id="{4988BE19-BCCA-806E-9420-DA1F74DCD440}"/>
              </a:ext>
            </a:extLst>
          </p:cNvPr>
          <p:cNvGrpSpPr/>
          <p:nvPr/>
        </p:nvGrpSpPr>
        <p:grpSpPr>
          <a:xfrm>
            <a:off x="1055024" y="3035618"/>
            <a:ext cx="5822959" cy="393177"/>
            <a:chOff x="3779837" y="4429889"/>
            <a:chExt cx="6106504" cy="393177"/>
          </a:xfrm>
        </p:grpSpPr>
        <p:sp>
          <p:nvSpPr>
            <p:cNvPr id="10" name="Rectangle 9">
              <a:extLst>
                <a:ext uri="{FF2B5EF4-FFF2-40B4-BE49-F238E27FC236}">
                  <a16:creationId xmlns:a16="http://schemas.microsoft.com/office/drawing/2014/main" id="{9E964531-0B8F-1404-97BB-F52EED17BE64}"/>
                </a:ext>
              </a:extLst>
            </p:cNvPr>
            <p:cNvSpPr/>
            <p:nvPr/>
          </p:nvSpPr>
          <p:spPr>
            <a:xfrm>
              <a:off x="3779837" y="4429889"/>
              <a:ext cx="6106504" cy="393177"/>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E6E6FFCF-7546-9CAF-A673-B0D0E5814F7E}"/>
                </a:ext>
              </a:extLst>
            </p:cNvPr>
            <p:cNvSpPr txBox="1"/>
            <p:nvPr/>
          </p:nvSpPr>
          <p:spPr>
            <a:xfrm>
              <a:off x="4266243" y="4485712"/>
              <a:ext cx="5450280" cy="261610"/>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Micro-organismes à 30°C / entérobactéries / salmonelles</a:t>
              </a:r>
              <a:endParaRPr kumimoji="0" lang="fr-FR" sz="1100" b="0" i="0" u="none" strike="noStrike" kern="1200" cap="none" spc="0" normalizeH="0" baseline="0" noProof="0" dirty="0">
                <a:ln>
                  <a:noFill/>
                </a:ln>
                <a:solidFill>
                  <a:srgbClr val="FF0000"/>
                </a:solidFill>
                <a:effectLst/>
                <a:uLnTx/>
                <a:uFillTx/>
                <a:latin typeface="Abadi Extra Light" panose="020B0204020104020204" pitchFamily="34" charset="0"/>
                <a:ea typeface="+mn-ea"/>
                <a:cs typeface="+mn-cs"/>
              </a:endParaRPr>
            </a:p>
          </p:txBody>
        </p:sp>
        <p:sp>
          <p:nvSpPr>
            <p:cNvPr id="20" name="Rectangle 19">
              <a:extLst>
                <a:ext uri="{FF2B5EF4-FFF2-40B4-BE49-F238E27FC236}">
                  <a16:creationId xmlns:a16="http://schemas.microsoft.com/office/drawing/2014/main" id="{DDEC23DC-EF87-1D4E-2BDD-551E466E2D4A}"/>
                </a:ext>
              </a:extLst>
            </p:cNvPr>
            <p:cNvSpPr/>
            <p:nvPr/>
          </p:nvSpPr>
          <p:spPr>
            <a:xfrm>
              <a:off x="3783894" y="4429890"/>
              <a:ext cx="294943" cy="393176"/>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24" name="Groupe 23">
            <a:extLst>
              <a:ext uri="{FF2B5EF4-FFF2-40B4-BE49-F238E27FC236}">
                <a16:creationId xmlns:a16="http://schemas.microsoft.com/office/drawing/2014/main" id="{3E319218-36EA-533B-6D5F-B059520B47D4}"/>
              </a:ext>
            </a:extLst>
          </p:cNvPr>
          <p:cNvGrpSpPr/>
          <p:nvPr/>
        </p:nvGrpSpPr>
        <p:grpSpPr>
          <a:xfrm>
            <a:off x="1036934" y="3984454"/>
            <a:ext cx="5822959" cy="393177"/>
            <a:chOff x="3779837" y="4429890"/>
            <a:chExt cx="6106504" cy="393177"/>
          </a:xfrm>
        </p:grpSpPr>
        <p:sp>
          <p:nvSpPr>
            <p:cNvPr id="26" name="Rectangle 25">
              <a:extLst>
                <a:ext uri="{FF2B5EF4-FFF2-40B4-BE49-F238E27FC236}">
                  <a16:creationId xmlns:a16="http://schemas.microsoft.com/office/drawing/2014/main" id="{B7DE8C56-D13E-FB1F-1448-E408B2E2AC35}"/>
                </a:ext>
              </a:extLst>
            </p:cNvPr>
            <p:cNvSpPr/>
            <p:nvPr/>
          </p:nvSpPr>
          <p:spPr>
            <a:xfrm>
              <a:off x="3779837" y="4429890"/>
              <a:ext cx="6106504" cy="393177"/>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A5654707-9B5D-D48C-D8EF-BCB45FDB3BC7}"/>
                </a:ext>
              </a:extLst>
            </p:cNvPr>
            <p:cNvSpPr txBox="1"/>
            <p:nvPr/>
          </p:nvSpPr>
          <p:spPr>
            <a:xfrm>
              <a:off x="4266243" y="4503350"/>
              <a:ext cx="5450280" cy="261610"/>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Coliformes Totaux /Flore totale</a:t>
              </a: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28" name="Rectangle 27">
              <a:extLst>
                <a:ext uri="{FF2B5EF4-FFF2-40B4-BE49-F238E27FC236}">
                  <a16:creationId xmlns:a16="http://schemas.microsoft.com/office/drawing/2014/main" id="{0A2E8E6F-F050-E5FD-0AE7-0C5EB6F1101B}"/>
                </a:ext>
              </a:extLst>
            </p:cNvPr>
            <p:cNvSpPr/>
            <p:nvPr/>
          </p:nvSpPr>
          <p:spPr>
            <a:xfrm>
              <a:off x="3783894" y="4429890"/>
              <a:ext cx="294943" cy="393177"/>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29" name="ZoneTexte 28">
            <a:extLst>
              <a:ext uri="{FF2B5EF4-FFF2-40B4-BE49-F238E27FC236}">
                <a16:creationId xmlns:a16="http://schemas.microsoft.com/office/drawing/2014/main" id="{029E0C3C-FAB9-5286-2503-A716BF5ABFF6}"/>
              </a:ext>
            </a:extLst>
          </p:cNvPr>
          <p:cNvSpPr txBox="1"/>
          <p:nvPr/>
        </p:nvSpPr>
        <p:spPr>
          <a:xfrm>
            <a:off x="955049" y="3601109"/>
            <a:ext cx="4082044"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SURFACE - SURF</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30" name="ZoneTexte 29">
            <a:extLst>
              <a:ext uri="{FF2B5EF4-FFF2-40B4-BE49-F238E27FC236}">
                <a16:creationId xmlns:a16="http://schemas.microsoft.com/office/drawing/2014/main" id="{099A000A-E938-7041-515E-62CD1A80DBC2}"/>
              </a:ext>
            </a:extLst>
          </p:cNvPr>
          <p:cNvSpPr txBox="1"/>
          <p:nvPr/>
        </p:nvSpPr>
        <p:spPr>
          <a:xfrm>
            <a:off x="971602" y="4607327"/>
            <a:ext cx="5888291"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SURFACE EN ZONE DE PRODUCTION - SURFPROD</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31" name="ZoneTexte 30">
            <a:extLst>
              <a:ext uri="{FF2B5EF4-FFF2-40B4-BE49-F238E27FC236}">
                <a16:creationId xmlns:a16="http://schemas.microsoft.com/office/drawing/2014/main" id="{E6653B8E-DA26-495F-5760-11FCBB21781C}"/>
              </a:ext>
            </a:extLst>
          </p:cNvPr>
          <p:cNvSpPr txBox="1"/>
          <p:nvPr/>
        </p:nvSpPr>
        <p:spPr>
          <a:xfrm>
            <a:off x="957414" y="6762077"/>
            <a:ext cx="578262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SURFACE AVEC SALMONELLE SEULE - SURFSALMO</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32" name="Groupe 31">
            <a:extLst>
              <a:ext uri="{FF2B5EF4-FFF2-40B4-BE49-F238E27FC236}">
                <a16:creationId xmlns:a16="http://schemas.microsoft.com/office/drawing/2014/main" id="{C074A4E0-1213-1C3D-4F1E-808E41BA8791}"/>
              </a:ext>
            </a:extLst>
          </p:cNvPr>
          <p:cNvGrpSpPr/>
          <p:nvPr/>
        </p:nvGrpSpPr>
        <p:grpSpPr>
          <a:xfrm>
            <a:off x="1035136" y="6163422"/>
            <a:ext cx="5842847" cy="364225"/>
            <a:chOff x="3779837" y="4429890"/>
            <a:chExt cx="6106504" cy="486532"/>
          </a:xfrm>
        </p:grpSpPr>
        <p:sp>
          <p:nvSpPr>
            <p:cNvPr id="33" name="Rectangle 32">
              <a:extLst>
                <a:ext uri="{FF2B5EF4-FFF2-40B4-BE49-F238E27FC236}">
                  <a16:creationId xmlns:a16="http://schemas.microsoft.com/office/drawing/2014/main" id="{26880A9B-F268-57C3-035B-1DD6D037DAC7}"/>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C87938E2-6E77-5525-0091-EF49F9F69767}"/>
                </a:ext>
              </a:extLst>
            </p:cNvPr>
            <p:cNvSpPr txBox="1"/>
            <p:nvPr/>
          </p:nvSpPr>
          <p:spPr>
            <a:xfrm>
              <a:off x="4266243" y="4506801"/>
              <a:ext cx="5450280" cy="349459"/>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Recherche  de L. monocytogenes</a:t>
              </a:r>
            </a:p>
          </p:txBody>
        </p:sp>
        <p:sp>
          <p:nvSpPr>
            <p:cNvPr id="35" name="Rectangle 34">
              <a:extLst>
                <a:ext uri="{FF2B5EF4-FFF2-40B4-BE49-F238E27FC236}">
                  <a16:creationId xmlns:a16="http://schemas.microsoft.com/office/drawing/2014/main" id="{548C296F-1B44-4D51-4CFF-D3DA1A613295}"/>
                </a:ext>
              </a:extLst>
            </p:cNvPr>
            <p:cNvSpPr/>
            <p:nvPr/>
          </p:nvSpPr>
          <p:spPr>
            <a:xfrm>
              <a:off x="3783894" y="4429890"/>
              <a:ext cx="294943" cy="48653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36" name="Groupe 35">
            <a:extLst>
              <a:ext uri="{FF2B5EF4-FFF2-40B4-BE49-F238E27FC236}">
                <a16:creationId xmlns:a16="http://schemas.microsoft.com/office/drawing/2014/main" id="{C020D633-038F-3D95-7D04-750116C0731D}"/>
              </a:ext>
            </a:extLst>
          </p:cNvPr>
          <p:cNvGrpSpPr/>
          <p:nvPr/>
        </p:nvGrpSpPr>
        <p:grpSpPr>
          <a:xfrm>
            <a:off x="1035136" y="7196414"/>
            <a:ext cx="5842848" cy="353201"/>
            <a:chOff x="3779837" y="4429889"/>
            <a:chExt cx="6106504" cy="736228"/>
          </a:xfrm>
        </p:grpSpPr>
        <p:sp>
          <p:nvSpPr>
            <p:cNvPr id="37" name="Rectangle 36">
              <a:extLst>
                <a:ext uri="{FF2B5EF4-FFF2-40B4-BE49-F238E27FC236}">
                  <a16:creationId xmlns:a16="http://schemas.microsoft.com/office/drawing/2014/main" id="{5D2E32AB-6E9B-BCE5-DE73-0A899973DD9B}"/>
                </a:ext>
              </a:extLst>
            </p:cNvPr>
            <p:cNvSpPr/>
            <p:nvPr/>
          </p:nvSpPr>
          <p:spPr>
            <a:xfrm>
              <a:off x="3779837" y="4429889"/>
              <a:ext cx="6106504" cy="736228"/>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999B38D2-D72C-65AF-AF07-CA2C1E39E744}"/>
                </a:ext>
              </a:extLst>
            </p:cNvPr>
            <p:cNvSpPr txBox="1"/>
            <p:nvPr/>
          </p:nvSpPr>
          <p:spPr>
            <a:xfrm>
              <a:off x="4266243" y="4498617"/>
              <a:ext cx="5450280" cy="545312"/>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Recherche de salmonelles</a:t>
              </a: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39" name="Rectangle 38">
              <a:extLst>
                <a:ext uri="{FF2B5EF4-FFF2-40B4-BE49-F238E27FC236}">
                  <a16:creationId xmlns:a16="http://schemas.microsoft.com/office/drawing/2014/main" id="{AC0C28F7-129D-4026-CA13-5799A3BF22C7}"/>
                </a:ext>
              </a:extLst>
            </p:cNvPr>
            <p:cNvSpPr/>
            <p:nvPr/>
          </p:nvSpPr>
          <p:spPr>
            <a:xfrm>
              <a:off x="3783894" y="4429889"/>
              <a:ext cx="294943" cy="736227"/>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40" name="ZoneTexte 39">
            <a:extLst>
              <a:ext uri="{FF2B5EF4-FFF2-40B4-BE49-F238E27FC236}">
                <a16:creationId xmlns:a16="http://schemas.microsoft.com/office/drawing/2014/main" id="{E406A5D9-BE8F-B4C8-FBE2-4E54CD096508}"/>
              </a:ext>
            </a:extLst>
          </p:cNvPr>
          <p:cNvSpPr txBox="1"/>
          <p:nvPr/>
        </p:nvSpPr>
        <p:spPr>
          <a:xfrm>
            <a:off x="970589" y="7871327"/>
            <a:ext cx="23086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YAOURT</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grpSp>
        <p:nvGrpSpPr>
          <p:cNvPr id="41" name="Groupe 40">
            <a:extLst>
              <a:ext uri="{FF2B5EF4-FFF2-40B4-BE49-F238E27FC236}">
                <a16:creationId xmlns:a16="http://schemas.microsoft.com/office/drawing/2014/main" id="{63D2E132-7630-18B9-E89F-0CD524DE93DD}"/>
              </a:ext>
            </a:extLst>
          </p:cNvPr>
          <p:cNvGrpSpPr/>
          <p:nvPr/>
        </p:nvGrpSpPr>
        <p:grpSpPr>
          <a:xfrm>
            <a:off x="1035136" y="8263204"/>
            <a:ext cx="5842848" cy="525710"/>
            <a:chOff x="3779837" y="4429890"/>
            <a:chExt cx="6106504" cy="486532"/>
          </a:xfrm>
        </p:grpSpPr>
        <p:sp>
          <p:nvSpPr>
            <p:cNvPr id="42" name="Rectangle 41">
              <a:extLst>
                <a:ext uri="{FF2B5EF4-FFF2-40B4-BE49-F238E27FC236}">
                  <a16:creationId xmlns:a16="http://schemas.microsoft.com/office/drawing/2014/main" id="{1A17DB81-92C4-B56A-AADC-63B53B2EC05A}"/>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ZoneTexte 42">
              <a:extLst>
                <a:ext uri="{FF2B5EF4-FFF2-40B4-BE49-F238E27FC236}">
                  <a16:creationId xmlns:a16="http://schemas.microsoft.com/office/drawing/2014/main" id="{3B1B704B-EA97-A1A5-34E7-8D9F195A1942}"/>
                </a:ext>
              </a:extLst>
            </p:cNvPr>
            <p:cNvSpPr txBox="1"/>
            <p:nvPr/>
          </p:nvSpPr>
          <p:spPr>
            <a:xfrm>
              <a:off x="4214369" y="4464912"/>
              <a:ext cx="5450280" cy="398775"/>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Dénombrement des Lactobacillus bulgaricus (yaourt) / Entérobactéries / L. monocytogenes / Dénombrement des Streptococcus thermophilus(yaourt)</a:t>
              </a:r>
            </a:p>
          </p:txBody>
        </p:sp>
        <p:sp>
          <p:nvSpPr>
            <p:cNvPr id="44" name="Rectangle 43">
              <a:extLst>
                <a:ext uri="{FF2B5EF4-FFF2-40B4-BE49-F238E27FC236}">
                  <a16:creationId xmlns:a16="http://schemas.microsoft.com/office/drawing/2014/main" id="{DD553E35-251E-4F47-302B-0CE5353D3B70}"/>
                </a:ext>
              </a:extLst>
            </p:cNvPr>
            <p:cNvSpPr/>
            <p:nvPr/>
          </p:nvSpPr>
          <p:spPr>
            <a:xfrm>
              <a:off x="3783894" y="4429890"/>
              <a:ext cx="294943" cy="48653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45" name="Groupe 44">
            <a:extLst>
              <a:ext uri="{FF2B5EF4-FFF2-40B4-BE49-F238E27FC236}">
                <a16:creationId xmlns:a16="http://schemas.microsoft.com/office/drawing/2014/main" id="{DDE60290-9683-613C-1B4F-4DF8D1A2CB52}"/>
              </a:ext>
            </a:extLst>
          </p:cNvPr>
          <p:cNvGrpSpPr/>
          <p:nvPr/>
        </p:nvGrpSpPr>
        <p:grpSpPr>
          <a:xfrm>
            <a:off x="1035136" y="9524475"/>
            <a:ext cx="5824757" cy="688115"/>
            <a:chOff x="3779837" y="4429889"/>
            <a:chExt cx="6106504" cy="688115"/>
          </a:xfrm>
        </p:grpSpPr>
        <p:sp>
          <p:nvSpPr>
            <p:cNvPr id="46" name="Rectangle 45">
              <a:extLst>
                <a:ext uri="{FF2B5EF4-FFF2-40B4-BE49-F238E27FC236}">
                  <a16:creationId xmlns:a16="http://schemas.microsoft.com/office/drawing/2014/main" id="{3828B393-E7B0-992B-6886-A01E19F8EAC2}"/>
                </a:ext>
              </a:extLst>
            </p:cNvPr>
            <p:cNvSpPr/>
            <p:nvPr/>
          </p:nvSpPr>
          <p:spPr>
            <a:xfrm>
              <a:off x="3779837" y="4429889"/>
              <a:ext cx="6106504" cy="688115"/>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ZoneTexte 46">
              <a:extLst>
                <a:ext uri="{FF2B5EF4-FFF2-40B4-BE49-F238E27FC236}">
                  <a16:creationId xmlns:a16="http://schemas.microsoft.com/office/drawing/2014/main" id="{97C57712-D5CE-1BAB-0FC9-9CA5C1E99B18}"/>
                </a:ext>
              </a:extLst>
            </p:cNvPr>
            <p:cNvSpPr txBox="1"/>
            <p:nvPr/>
          </p:nvSpPr>
          <p:spPr>
            <a:xfrm>
              <a:off x="4266243" y="4462304"/>
              <a:ext cx="5450280" cy="600164"/>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Dénombrement et recherche des bactéries aérobies mésophiles / Détection de Staphylocoques / Détection de Pseudomonas aeroginosa / Détection de levures / Moisissures / Détection de Candida albicans / Détection des Escherichia coli</a:t>
              </a:r>
              <a:endParaRPr kumimoji="0" lang="fr-FR" sz="11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48" name="Rectangle 47">
              <a:extLst>
                <a:ext uri="{FF2B5EF4-FFF2-40B4-BE49-F238E27FC236}">
                  <a16:creationId xmlns:a16="http://schemas.microsoft.com/office/drawing/2014/main" id="{5E34D53F-72E0-B5A3-37F3-FBAD060ACACF}"/>
                </a:ext>
              </a:extLst>
            </p:cNvPr>
            <p:cNvSpPr/>
            <p:nvPr/>
          </p:nvSpPr>
          <p:spPr>
            <a:xfrm>
              <a:off x="3783894" y="4429890"/>
              <a:ext cx="294943" cy="688114"/>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grpSp>
        <p:nvGrpSpPr>
          <p:cNvPr id="49" name="Groupe 48">
            <a:extLst>
              <a:ext uri="{FF2B5EF4-FFF2-40B4-BE49-F238E27FC236}">
                <a16:creationId xmlns:a16="http://schemas.microsoft.com/office/drawing/2014/main" id="{C446B8FC-D2E1-2BEF-C824-92B516F7F09F}"/>
              </a:ext>
            </a:extLst>
          </p:cNvPr>
          <p:cNvGrpSpPr/>
          <p:nvPr/>
        </p:nvGrpSpPr>
        <p:grpSpPr>
          <a:xfrm>
            <a:off x="1052824" y="5006958"/>
            <a:ext cx="5807069" cy="429398"/>
            <a:chOff x="3779837" y="4437983"/>
            <a:chExt cx="6106504" cy="715362"/>
          </a:xfrm>
        </p:grpSpPr>
        <p:sp>
          <p:nvSpPr>
            <p:cNvPr id="50" name="Rectangle 49">
              <a:extLst>
                <a:ext uri="{FF2B5EF4-FFF2-40B4-BE49-F238E27FC236}">
                  <a16:creationId xmlns:a16="http://schemas.microsoft.com/office/drawing/2014/main" id="{291884C8-28F6-3E13-160F-A9DA77EA78E3}"/>
                </a:ext>
              </a:extLst>
            </p:cNvPr>
            <p:cNvSpPr/>
            <p:nvPr/>
          </p:nvSpPr>
          <p:spPr>
            <a:xfrm>
              <a:off x="3779837" y="4447812"/>
              <a:ext cx="6106504" cy="705533"/>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ZoneTexte 50">
              <a:extLst>
                <a:ext uri="{FF2B5EF4-FFF2-40B4-BE49-F238E27FC236}">
                  <a16:creationId xmlns:a16="http://schemas.microsoft.com/office/drawing/2014/main" id="{914CC824-63C6-5408-8773-2D40A955E213}"/>
                </a:ext>
              </a:extLst>
            </p:cNvPr>
            <p:cNvSpPr txBox="1"/>
            <p:nvPr/>
          </p:nvSpPr>
          <p:spPr>
            <a:xfrm>
              <a:off x="4266243" y="4506801"/>
              <a:ext cx="5450280" cy="339181"/>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p:txBody>
        </p:sp>
        <p:sp>
          <p:nvSpPr>
            <p:cNvPr id="52" name="Rectangle 51">
              <a:extLst>
                <a:ext uri="{FF2B5EF4-FFF2-40B4-BE49-F238E27FC236}">
                  <a16:creationId xmlns:a16="http://schemas.microsoft.com/office/drawing/2014/main" id="{D4934683-CDB1-A2C9-CC96-B8BB7FA19D39}"/>
                </a:ext>
              </a:extLst>
            </p:cNvPr>
            <p:cNvSpPr/>
            <p:nvPr/>
          </p:nvSpPr>
          <p:spPr>
            <a:xfrm>
              <a:off x="3783894" y="4437983"/>
              <a:ext cx="294943" cy="705533"/>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400" b="1" i="0" u="none" strike="noStrike" kern="1200" cap="none" spc="80" normalizeH="0" baseline="0" noProof="0" dirty="0">
                <a:ln>
                  <a:noFill/>
                </a:ln>
                <a:solidFill>
                  <a:prstClr val="white"/>
                </a:solidFill>
                <a:effectLst/>
                <a:uLnTx/>
                <a:uFillTx/>
                <a:latin typeface="Abadi" panose="020B0604020104020204" pitchFamily="34" charset="0"/>
                <a:ea typeface="+mn-ea"/>
                <a:cs typeface="+mn-cs"/>
              </a:endParaRPr>
            </a:p>
          </p:txBody>
        </p:sp>
      </p:grpSp>
      <p:sp>
        <p:nvSpPr>
          <p:cNvPr id="59" name="ZoneTexte 58">
            <a:extLst>
              <a:ext uri="{FF2B5EF4-FFF2-40B4-BE49-F238E27FC236}">
                <a16:creationId xmlns:a16="http://schemas.microsoft.com/office/drawing/2014/main" id="{C7A32453-B7A8-22C8-FEA4-DD62D0086C78}"/>
              </a:ext>
            </a:extLst>
          </p:cNvPr>
          <p:cNvSpPr txBox="1"/>
          <p:nvPr/>
        </p:nvSpPr>
        <p:spPr>
          <a:xfrm>
            <a:off x="976759" y="5710840"/>
            <a:ext cx="6376429"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SURFACE AVEC LISTERIA SEULE - SURFLIST</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60" name="ZoneTexte 59">
            <a:extLst>
              <a:ext uri="{FF2B5EF4-FFF2-40B4-BE49-F238E27FC236}">
                <a16:creationId xmlns:a16="http://schemas.microsoft.com/office/drawing/2014/main" id="{9EFA224E-F230-31B5-CD00-35829763B31C}"/>
              </a:ext>
            </a:extLst>
          </p:cNvPr>
          <p:cNvSpPr txBox="1"/>
          <p:nvPr/>
        </p:nvSpPr>
        <p:spPr>
          <a:xfrm>
            <a:off x="1427703" y="5108465"/>
            <a:ext cx="5450280" cy="261610"/>
          </a:xfrm>
          <a:prstGeom prst="rect">
            <a:avLst/>
          </a:prstGeom>
          <a:noFill/>
        </p:spPr>
        <p:txBody>
          <a:bodyPr wrap="square">
            <a:spAutoFit/>
          </a:bodyPr>
          <a:lstStyle/>
          <a:p>
            <a:pPr marL="0" marR="0" lvl="0" indent="0" algn="just" defTabSz="457200" rtl="0" eaLnBrk="1" fontAlgn="b"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Coliformes Totaux / Flore totale / Recherche  de L. monocytogenes</a:t>
            </a:r>
          </a:p>
        </p:txBody>
      </p:sp>
      <p:sp>
        <p:nvSpPr>
          <p:cNvPr id="61" name="ZoneTexte 60">
            <a:extLst>
              <a:ext uri="{FF2B5EF4-FFF2-40B4-BE49-F238E27FC236}">
                <a16:creationId xmlns:a16="http://schemas.microsoft.com/office/drawing/2014/main" id="{4CE87D6F-0A51-C521-5065-5F621BF82E6C}"/>
              </a:ext>
            </a:extLst>
          </p:cNvPr>
          <p:cNvSpPr txBox="1"/>
          <p:nvPr/>
        </p:nvSpPr>
        <p:spPr>
          <a:xfrm>
            <a:off x="955049" y="9123459"/>
            <a:ext cx="230869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COSMETIQUES</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66" name="Ellipse 65">
            <a:extLst>
              <a:ext uri="{FF2B5EF4-FFF2-40B4-BE49-F238E27FC236}">
                <a16:creationId xmlns:a16="http://schemas.microsoft.com/office/drawing/2014/main" id="{46AB7553-3D7B-9D55-896D-4F085BA56C71}"/>
              </a:ext>
            </a:extLst>
          </p:cNvPr>
          <p:cNvSpPr/>
          <p:nvPr/>
        </p:nvSpPr>
        <p:spPr>
          <a:xfrm>
            <a:off x="1066681" y="617141"/>
            <a:ext cx="1584000" cy="1584000"/>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Ellipse 61">
            <a:extLst>
              <a:ext uri="{FF2B5EF4-FFF2-40B4-BE49-F238E27FC236}">
                <a16:creationId xmlns:a16="http://schemas.microsoft.com/office/drawing/2014/main" id="{DD41FD7A-2FC1-C41F-71EE-A9FB9CE48856}"/>
              </a:ext>
            </a:extLst>
          </p:cNvPr>
          <p:cNvSpPr/>
          <p:nvPr/>
        </p:nvSpPr>
        <p:spPr>
          <a:xfrm>
            <a:off x="1040414" y="611637"/>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CE1A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 1">
            <a:hlinkClick r:id="rId3" action="ppaction://hlinksldjump"/>
            <a:extLst>
              <a:ext uri="{FF2B5EF4-FFF2-40B4-BE49-F238E27FC236}">
                <a16:creationId xmlns:a16="http://schemas.microsoft.com/office/drawing/2014/main" id="{3A44B9C5-4015-7228-FB5A-69A688E844E3}"/>
              </a:ext>
            </a:extLst>
          </p:cNvPr>
          <p:cNvPicPr>
            <a:picLocks noChangeAspect="1"/>
          </p:cNvPicPr>
          <p:nvPr/>
        </p:nvPicPr>
        <p:blipFill>
          <a:blip r:embed="rId4"/>
          <a:stretch>
            <a:fillRect/>
          </a:stretch>
        </p:blipFill>
        <p:spPr>
          <a:xfrm>
            <a:off x="274677" y="8541904"/>
            <a:ext cx="445047" cy="1877731"/>
          </a:xfrm>
          <a:prstGeom prst="rect">
            <a:avLst/>
          </a:prstGeom>
        </p:spPr>
      </p:pic>
    </p:spTree>
    <p:extLst>
      <p:ext uri="{BB962C8B-B14F-4D97-AF65-F5344CB8AC3E}">
        <p14:creationId xmlns:p14="http://schemas.microsoft.com/office/powerpoint/2010/main" val="797223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2F6E3-CD30-9579-4FDE-2BE1A2BDEAA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D1CF4A3-0650-AE29-07D2-7B80EA119035}"/>
              </a:ext>
            </a:extLst>
          </p:cNvPr>
          <p:cNvSpPr/>
          <p:nvPr/>
        </p:nvSpPr>
        <p:spPr>
          <a:xfrm>
            <a:off x="2266626" y="1171112"/>
            <a:ext cx="4304736" cy="484306"/>
          </a:xfrm>
          <a:custGeom>
            <a:avLst/>
            <a:gdLst>
              <a:gd name="connsiteX0" fmla="*/ 0 w 4747922"/>
              <a:gd name="connsiteY0" fmla="*/ 0 h 684000"/>
              <a:gd name="connsiteX1" fmla="*/ 4747922 w 4747922"/>
              <a:gd name="connsiteY1" fmla="*/ 0 h 684000"/>
              <a:gd name="connsiteX2" fmla="*/ 4747922 w 4747922"/>
              <a:gd name="connsiteY2" fmla="*/ 684000 h 684000"/>
              <a:gd name="connsiteX3" fmla="*/ 0 w 4747922"/>
              <a:gd name="connsiteY3" fmla="*/ 684000 h 684000"/>
              <a:gd name="connsiteX4" fmla="*/ 0 w 4747922"/>
              <a:gd name="connsiteY4" fmla="*/ 0 h 684000"/>
              <a:gd name="connsiteX0" fmla="*/ 0 w 4814597"/>
              <a:gd name="connsiteY0" fmla="*/ 0 h 703050"/>
              <a:gd name="connsiteX1" fmla="*/ 4814597 w 4814597"/>
              <a:gd name="connsiteY1" fmla="*/ 19050 h 703050"/>
              <a:gd name="connsiteX2" fmla="*/ 4814597 w 4814597"/>
              <a:gd name="connsiteY2" fmla="*/ 703050 h 703050"/>
              <a:gd name="connsiteX3" fmla="*/ 66675 w 4814597"/>
              <a:gd name="connsiteY3" fmla="*/ 703050 h 703050"/>
              <a:gd name="connsiteX4" fmla="*/ 0 w 4814597"/>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9524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9524 w 4862833"/>
              <a:gd name="connsiteY4" fmla="*/ 0 h 70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833" h="703050">
                <a:moveTo>
                  <a:pt x="9524" y="0"/>
                </a:moveTo>
                <a:lnTo>
                  <a:pt x="4862833" y="19050"/>
                </a:lnTo>
                <a:lnTo>
                  <a:pt x="4862833" y="703050"/>
                </a:lnTo>
                <a:lnTo>
                  <a:pt x="0" y="664950"/>
                </a:lnTo>
                <a:cubicBezTo>
                  <a:pt x="40663" y="323158"/>
                  <a:pt x="53974" y="202600"/>
                  <a:pt x="9524" y="0"/>
                </a:cubicBezTo>
                <a:close/>
              </a:path>
            </a:pathLst>
          </a:cu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Ellipse 43">
            <a:extLst>
              <a:ext uri="{FF2B5EF4-FFF2-40B4-BE49-F238E27FC236}">
                <a16:creationId xmlns:a16="http://schemas.microsoft.com/office/drawing/2014/main" id="{876DD26D-D887-170D-0A35-5033719BB98B}"/>
              </a:ext>
            </a:extLst>
          </p:cNvPr>
          <p:cNvSpPr/>
          <p:nvPr/>
        </p:nvSpPr>
        <p:spPr>
          <a:xfrm>
            <a:off x="684726" y="547999"/>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CE1A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AB8DAA13-D828-3C3F-7F33-CF374D09CCA1}"/>
              </a:ext>
            </a:extLst>
          </p:cNvPr>
          <p:cNvGrpSpPr/>
          <p:nvPr/>
        </p:nvGrpSpPr>
        <p:grpSpPr>
          <a:xfrm>
            <a:off x="6983675" y="0"/>
            <a:ext cx="576000" cy="4740266"/>
            <a:chOff x="0" y="0"/>
            <a:chExt cx="576000" cy="4740266"/>
          </a:xfrm>
        </p:grpSpPr>
        <p:sp>
          <p:nvSpPr>
            <p:cNvPr id="11" name="Rectangle 10">
              <a:extLst>
                <a:ext uri="{FF2B5EF4-FFF2-40B4-BE49-F238E27FC236}">
                  <a16:creationId xmlns:a16="http://schemas.microsoft.com/office/drawing/2014/main" id="{7A267003-78C5-5C6C-D883-30036B9859DB}"/>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3C5C301-8D7D-E894-7345-2941C101D4E8}"/>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9A59FB71-82FD-31FF-9979-1E2C9883A60A}"/>
                </a:ext>
              </a:extLst>
            </p:cNvPr>
            <p:cNvSpPr txBox="1"/>
            <p:nvPr/>
          </p:nvSpPr>
          <p:spPr>
            <a:xfrm>
              <a:off x="12745" y="4388975"/>
              <a:ext cx="51723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rPr>
                <a:t>38</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9589BB52-FA09-B6C5-9D42-617E3B20AB77}"/>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6" name="ZoneTexte 15">
            <a:extLst>
              <a:ext uri="{FF2B5EF4-FFF2-40B4-BE49-F238E27FC236}">
                <a16:creationId xmlns:a16="http://schemas.microsoft.com/office/drawing/2014/main" id="{6DB0044B-8A01-F1E7-E12A-0C5EC8383CBF}"/>
              </a:ext>
            </a:extLst>
          </p:cNvPr>
          <p:cNvSpPr txBox="1"/>
          <p:nvPr/>
        </p:nvSpPr>
        <p:spPr>
          <a:xfrm>
            <a:off x="2304726" y="1224260"/>
            <a:ext cx="426663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PLANS DE CONTRÔLE</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CF83C06D-E002-7C3E-F2B2-2ADBAB8D9700}"/>
              </a:ext>
            </a:extLst>
          </p:cNvPr>
          <p:cNvSpPr txBox="1"/>
          <p:nvPr/>
        </p:nvSpPr>
        <p:spPr>
          <a:xfrm>
            <a:off x="550711" y="2640576"/>
            <a:ext cx="17791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BISCUI</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7" name="ZoneTexte 6">
            <a:extLst>
              <a:ext uri="{FF2B5EF4-FFF2-40B4-BE49-F238E27FC236}">
                <a16:creationId xmlns:a16="http://schemas.microsoft.com/office/drawing/2014/main" id="{5C777324-FC55-0290-2B36-5F82BF64F774}"/>
              </a:ext>
            </a:extLst>
          </p:cNvPr>
          <p:cNvSpPr txBox="1"/>
          <p:nvPr/>
        </p:nvSpPr>
        <p:spPr>
          <a:xfrm>
            <a:off x="550711" y="3880434"/>
            <a:ext cx="17274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CAFE </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sp>
        <p:nvSpPr>
          <p:cNvPr id="22" name="ZoneTexte 21">
            <a:extLst>
              <a:ext uri="{FF2B5EF4-FFF2-40B4-BE49-F238E27FC236}">
                <a16:creationId xmlns:a16="http://schemas.microsoft.com/office/drawing/2014/main" id="{D3593F0F-C109-BEC8-5E87-36015C16A9B9}"/>
              </a:ext>
            </a:extLst>
          </p:cNvPr>
          <p:cNvSpPr txBox="1"/>
          <p:nvPr/>
        </p:nvSpPr>
        <p:spPr>
          <a:xfrm>
            <a:off x="551761" y="5120292"/>
            <a:ext cx="172746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rPr>
              <a:t>GLACE</a:t>
            </a:r>
            <a:endParaRPr kumimoji="0" lang="x-none" sz="1500" b="0" i="0" u="none" strike="noStrike" kern="1200" cap="none" spc="80" normalizeH="0" baseline="0" noProof="0" dirty="0">
              <a:ln>
                <a:noFill/>
              </a:ln>
              <a:solidFill>
                <a:srgbClr val="CE1A17"/>
              </a:solidFill>
              <a:effectLst/>
              <a:highlight>
                <a:srgbClr val="FDEDED"/>
              </a:highlight>
              <a:uLnTx/>
              <a:uFillTx/>
              <a:latin typeface="Abadi" panose="020B0604020104020204" pitchFamily="34" charset="0"/>
              <a:ea typeface="+mn-ea"/>
              <a:cs typeface="Arial" panose="020B0604020202020204" pitchFamily="34" charset="0"/>
            </a:endParaRPr>
          </a:p>
        </p:txBody>
      </p:sp>
      <p:pic>
        <p:nvPicPr>
          <p:cNvPr id="17" name="Image 16">
            <a:hlinkClick r:id="rId3" action="ppaction://hlinksldjump"/>
            <a:extLst>
              <a:ext uri="{FF2B5EF4-FFF2-40B4-BE49-F238E27FC236}">
                <a16:creationId xmlns:a16="http://schemas.microsoft.com/office/drawing/2014/main" id="{FA52FF74-7203-E7C1-1747-2D94BC893E75}"/>
              </a:ext>
            </a:extLst>
          </p:cNvPr>
          <p:cNvPicPr>
            <a:picLocks noChangeAspect="1"/>
          </p:cNvPicPr>
          <p:nvPr/>
        </p:nvPicPr>
        <p:blipFill>
          <a:blip r:embed="rId4"/>
          <a:stretch>
            <a:fillRect/>
          </a:stretch>
        </p:blipFill>
        <p:spPr>
          <a:xfrm>
            <a:off x="6855577" y="8541904"/>
            <a:ext cx="445047" cy="1877731"/>
          </a:xfrm>
          <a:prstGeom prst="rect">
            <a:avLst/>
          </a:prstGeom>
        </p:spPr>
      </p:pic>
      <p:grpSp>
        <p:nvGrpSpPr>
          <p:cNvPr id="19" name="Groupe 18">
            <a:extLst>
              <a:ext uri="{FF2B5EF4-FFF2-40B4-BE49-F238E27FC236}">
                <a16:creationId xmlns:a16="http://schemas.microsoft.com/office/drawing/2014/main" id="{C0B8AC1F-1433-62B3-48D4-5074E77507B3}"/>
              </a:ext>
            </a:extLst>
          </p:cNvPr>
          <p:cNvGrpSpPr/>
          <p:nvPr/>
        </p:nvGrpSpPr>
        <p:grpSpPr>
          <a:xfrm>
            <a:off x="684726" y="3053672"/>
            <a:ext cx="5828172" cy="638066"/>
            <a:chOff x="3779837" y="4429890"/>
            <a:chExt cx="6106504" cy="488378"/>
          </a:xfrm>
        </p:grpSpPr>
        <p:sp>
          <p:nvSpPr>
            <p:cNvPr id="20" name="Rectangle 19">
              <a:extLst>
                <a:ext uri="{FF2B5EF4-FFF2-40B4-BE49-F238E27FC236}">
                  <a16:creationId xmlns:a16="http://schemas.microsoft.com/office/drawing/2014/main" id="{E7859BDB-A200-8D44-7E99-372923BF632E}"/>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ZoneTexte 35">
              <a:extLst>
                <a:ext uri="{FF2B5EF4-FFF2-40B4-BE49-F238E27FC236}">
                  <a16:creationId xmlns:a16="http://schemas.microsoft.com/office/drawing/2014/main" id="{0FCA5351-A5C4-FEE7-62A1-2ED9542B60C9}"/>
                </a:ext>
              </a:extLst>
            </p:cNvPr>
            <p:cNvSpPr txBox="1"/>
            <p:nvPr/>
          </p:nvSpPr>
          <p:spPr>
            <a:xfrm>
              <a:off x="4266243" y="4458900"/>
              <a:ext cx="5450280" cy="459368"/>
            </a:xfrm>
            <a:prstGeom prst="rect">
              <a:avLst/>
            </a:prstGeom>
            <a:noFill/>
          </p:spPr>
          <p:txBody>
            <a:bodyPr wrap="square">
              <a:spAutoFit/>
            </a:bodyPr>
            <a:lstStyle/>
            <a:p>
              <a:pPr marL="0" algn="just" rtl="0" eaLnBrk="1" fontAlgn="b" latinLnBrk="0" hangingPunct="1">
                <a:spcBef>
                  <a:spcPts val="0"/>
                </a:spcBef>
                <a:spcAft>
                  <a:spcPts val="0"/>
                </a:spcAft>
              </a:pPr>
              <a:r>
                <a:rPr lang="fr-FR" sz="1100" dirty="0">
                  <a:solidFill>
                    <a:srgbClr val="000000"/>
                  </a:solidFill>
                  <a:latin typeface="Abadi Extra Light" panose="020B0204020104020204" pitchFamily="34" charset="0"/>
                </a:rPr>
                <a:t>Recherche  de L. monocytogenes / Salmonella Rapid / Escherichia coli </a:t>
              </a:r>
              <a:r>
                <a:rPr lang="el-GR" sz="1100" dirty="0">
                  <a:solidFill>
                    <a:srgbClr val="000000"/>
                  </a:solidFill>
                  <a:latin typeface="Times New Roman" panose="02020603050405020304" pitchFamily="18" charset="0"/>
                  <a:cs typeface="Times New Roman" panose="02020603050405020304" pitchFamily="18" charset="0"/>
                </a:rPr>
                <a:t>β</a:t>
              </a:r>
              <a:r>
                <a:rPr lang="fr-FR" sz="1100" dirty="0">
                  <a:solidFill>
                    <a:srgbClr val="000000"/>
                  </a:solidFill>
                  <a:latin typeface="Abadi Extra Light" panose="020B0204020104020204" pitchFamily="34" charset="0"/>
                </a:rPr>
                <a:t> glucuronidase / </a:t>
              </a:r>
              <a:r>
                <a:rPr lang="fr-FR" sz="1100" b="0" i="0" u="none" strike="noStrike" kern="1200" dirty="0">
                  <a:solidFill>
                    <a:srgbClr val="000000"/>
                  </a:solidFill>
                  <a:effectLst/>
                  <a:latin typeface="Abadi Extra Light" panose="020B0204020104020204" pitchFamily="34" charset="0"/>
                </a:rPr>
                <a:t>Microorganismes revivifiables 30°C / Levures / Moisissures /</a:t>
              </a:r>
              <a:r>
                <a:rPr lang="fr-FR" sz="1100" b="0" i="0" u="none" strike="noStrike" dirty="0">
                  <a:effectLst/>
                  <a:latin typeface="Abadi Extra Light" panose="020B0204020104020204" pitchFamily="34" charset="0"/>
                </a:rPr>
                <a:t> Bacillus cereus / Bactéries </a:t>
              </a:r>
              <a:r>
                <a:rPr lang="fr-FR" sz="1100" b="0" i="0" u="none" strike="noStrike" dirty="0" err="1">
                  <a:effectLst/>
                  <a:latin typeface="Abadi Extra Light" panose="020B0204020104020204" pitchFamily="34" charset="0"/>
                </a:rPr>
                <a:t>sulfito</a:t>
              </a:r>
              <a:r>
                <a:rPr lang="fr-FR" sz="1100" b="0" i="0" u="none" strike="noStrike" dirty="0">
                  <a:effectLst/>
                  <a:latin typeface="Abadi Extra Light" panose="020B0204020104020204" pitchFamily="34" charset="0"/>
                </a:rPr>
                <a:t>-réductrices ( ASR) </a:t>
              </a:r>
              <a:endParaRPr lang="x-none" sz="1100" b="0" i="0" u="none" strike="noStrike" dirty="0">
                <a:effectLst/>
                <a:latin typeface="Abadi Extra Light" panose="020B0204020104020204" pitchFamily="34" charset="0"/>
              </a:endParaRPr>
            </a:p>
          </p:txBody>
        </p:sp>
        <p:sp>
          <p:nvSpPr>
            <p:cNvPr id="37" name="Rectangle 36">
              <a:extLst>
                <a:ext uri="{FF2B5EF4-FFF2-40B4-BE49-F238E27FC236}">
                  <a16:creationId xmlns:a16="http://schemas.microsoft.com/office/drawing/2014/main" id="{7AEAB0EF-6516-051B-25A2-272A129CF1A5}"/>
                </a:ext>
              </a:extLst>
            </p:cNvPr>
            <p:cNvSpPr/>
            <p:nvPr/>
          </p:nvSpPr>
          <p:spPr>
            <a:xfrm>
              <a:off x="3783894" y="4429890"/>
              <a:ext cx="294943" cy="48653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x-none" sz="1400" b="1" spc="80" dirty="0">
                <a:solidFill>
                  <a:schemeClr val="bg1"/>
                </a:solidFill>
                <a:latin typeface="Abadi" panose="020B0604020104020204" pitchFamily="34" charset="0"/>
              </a:endParaRPr>
            </a:p>
          </p:txBody>
        </p:sp>
      </p:grpSp>
      <p:grpSp>
        <p:nvGrpSpPr>
          <p:cNvPr id="38" name="Groupe 37">
            <a:extLst>
              <a:ext uri="{FF2B5EF4-FFF2-40B4-BE49-F238E27FC236}">
                <a16:creationId xmlns:a16="http://schemas.microsoft.com/office/drawing/2014/main" id="{BF84E80E-7D35-7348-5863-C85FE2AD0A8E}"/>
              </a:ext>
            </a:extLst>
          </p:cNvPr>
          <p:cNvGrpSpPr/>
          <p:nvPr/>
        </p:nvGrpSpPr>
        <p:grpSpPr>
          <a:xfrm>
            <a:off x="683574" y="4281164"/>
            <a:ext cx="5828172" cy="653697"/>
            <a:chOff x="3779837" y="4429890"/>
            <a:chExt cx="6106504" cy="486532"/>
          </a:xfrm>
        </p:grpSpPr>
        <p:sp>
          <p:nvSpPr>
            <p:cNvPr id="39" name="Rectangle 38">
              <a:extLst>
                <a:ext uri="{FF2B5EF4-FFF2-40B4-BE49-F238E27FC236}">
                  <a16:creationId xmlns:a16="http://schemas.microsoft.com/office/drawing/2014/main" id="{FAC25106-063A-0DD0-7872-C54A95220647}"/>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ZoneTexte 39">
              <a:extLst>
                <a:ext uri="{FF2B5EF4-FFF2-40B4-BE49-F238E27FC236}">
                  <a16:creationId xmlns:a16="http://schemas.microsoft.com/office/drawing/2014/main" id="{B3AE73D8-A967-1C69-F088-CF4E7DCD280A}"/>
                </a:ext>
              </a:extLst>
            </p:cNvPr>
            <p:cNvSpPr txBox="1"/>
            <p:nvPr/>
          </p:nvSpPr>
          <p:spPr>
            <a:xfrm>
              <a:off x="4266243" y="4506162"/>
              <a:ext cx="5450280" cy="320700"/>
            </a:xfrm>
            <a:prstGeom prst="rect">
              <a:avLst/>
            </a:prstGeom>
            <a:noFill/>
          </p:spPr>
          <p:txBody>
            <a:bodyPr wrap="square">
              <a:spAutoFit/>
            </a:bodyPr>
            <a:lstStyle/>
            <a:p>
              <a:pPr marL="0" algn="just" rtl="0" eaLnBrk="1" fontAlgn="b" latinLnBrk="0" hangingPunct="1">
                <a:spcBef>
                  <a:spcPts val="0"/>
                </a:spcBef>
                <a:spcAft>
                  <a:spcPts val="0"/>
                </a:spcAft>
              </a:pPr>
              <a:r>
                <a:rPr lang="fr-FR" sz="1100" dirty="0">
                  <a:solidFill>
                    <a:srgbClr val="000000"/>
                  </a:solidFill>
                  <a:latin typeface="Abadi Extra Light" panose="020B0204020104020204" pitchFamily="34" charset="0"/>
                </a:rPr>
                <a:t>Escherichia coli </a:t>
              </a:r>
              <a:r>
                <a:rPr lang="el-GR" sz="1100" dirty="0">
                  <a:solidFill>
                    <a:srgbClr val="000000"/>
                  </a:solidFill>
                  <a:latin typeface="Times New Roman" panose="02020603050405020304" pitchFamily="18" charset="0"/>
                  <a:cs typeface="Times New Roman" panose="02020603050405020304" pitchFamily="18" charset="0"/>
                </a:rPr>
                <a:t>β</a:t>
              </a:r>
              <a:r>
                <a:rPr lang="fr-FR" sz="1100" dirty="0">
                  <a:solidFill>
                    <a:srgbClr val="000000"/>
                  </a:solidFill>
                  <a:latin typeface="Abadi Extra Light" panose="020B0204020104020204" pitchFamily="34" charset="0"/>
                </a:rPr>
                <a:t> glucuronidase / Staphylocoques à coagulase positive / M</a:t>
              </a:r>
              <a:r>
                <a:rPr lang="fr-FR" sz="1100" b="0" i="0" u="none" strike="noStrike" kern="1200" dirty="0">
                  <a:solidFill>
                    <a:srgbClr val="000000"/>
                  </a:solidFill>
                  <a:effectLst/>
                  <a:latin typeface="Abadi Extra Light" panose="020B0204020104020204" pitchFamily="34" charset="0"/>
                </a:rPr>
                <a:t>oisissures / </a:t>
              </a:r>
              <a:r>
                <a:rPr lang="fr-FR" sz="1100" dirty="0">
                  <a:solidFill>
                    <a:srgbClr val="000000"/>
                  </a:solidFill>
                  <a:latin typeface="Abadi Extra Light" panose="020B0204020104020204" pitchFamily="34" charset="0"/>
                </a:rPr>
                <a:t>Salmonella Rapid / </a:t>
              </a:r>
              <a:r>
                <a:rPr lang="fr-FR" sz="1100" b="0" i="0" u="none" strike="noStrike" dirty="0">
                  <a:effectLst/>
                  <a:latin typeface="Abadi Extra Light" panose="020B0204020104020204" pitchFamily="34" charset="0"/>
                </a:rPr>
                <a:t>Bacillus cereus / Bactéries </a:t>
              </a:r>
              <a:r>
                <a:rPr lang="fr-FR" sz="1100" b="0" i="0" u="none" strike="noStrike" dirty="0" err="1">
                  <a:effectLst/>
                  <a:latin typeface="Abadi Extra Light" panose="020B0204020104020204" pitchFamily="34" charset="0"/>
                </a:rPr>
                <a:t>sulfito</a:t>
              </a:r>
              <a:r>
                <a:rPr lang="fr-FR" sz="1100" b="0" i="0" u="none" strike="noStrike" dirty="0">
                  <a:effectLst/>
                  <a:latin typeface="Abadi Extra Light" panose="020B0204020104020204" pitchFamily="34" charset="0"/>
                </a:rPr>
                <a:t>-réductrices ( ASR) </a:t>
              </a:r>
              <a:endParaRPr lang="fr-FR" sz="1100" b="0" i="0" u="none" strike="noStrike" kern="1200" dirty="0">
                <a:solidFill>
                  <a:srgbClr val="000000"/>
                </a:solidFill>
                <a:effectLst/>
                <a:latin typeface="Abadi Extra Light" panose="020B0204020104020204" pitchFamily="34" charset="0"/>
              </a:endParaRPr>
            </a:p>
          </p:txBody>
        </p:sp>
        <p:sp>
          <p:nvSpPr>
            <p:cNvPr id="42" name="Rectangle 41">
              <a:extLst>
                <a:ext uri="{FF2B5EF4-FFF2-40B4-BE49-F238E27FC236}">
                  <a16:creationId xmlns:a16="http://schemas.microsoft.com/office/drawing/2014/main" id="{20DD324B-450B-EB7D-7957-9C96F5D5F8E1}"/>
                </a:ext>
              </a:extLst>
            </p:cNvPr>
            <p:cNvSpPr/>
            <p:nvPr/>
          </p:nvSpPr>
          <p:spPr>
            <a:xfrm>
              <a:off x="3783894" y="4429890"/>
              <a:ext cx="294943" cy="486532"/>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x-none" sz="1400" b="1" spc="80" dirty="0">
                <a:solidFill>
                  <a:schemeClr val="bg1"/>
                </a:solidFill>
                <a:latin typeface="Abadi" panose="020B0604020104020204" pitchFamily="34" charset="0"/>
              </a:endParaRPr>
            </a:p>
          </p:txBody>
        </p:sp>
      </p:grpSp>
      <p:grpSp>
        <p:nvGrpSpPr>
          <p:cNvPr id="43" name="Groupe 42">
            <a:extLst>
              <a:ext uri="{FF2B5EF4-FFF2-40B4-BE49-F238E27FC236}">
                <a16:creationId xmlns:a16="http://schemas.microsoft.com/office/drawing/2014/main" id="{DE1D75EF-1E29-93E2-9AC1-B994456B2A29}"/>
              </a:ext>
            </a:extLst>
          </p:cNvPr>
          <p:cNvGrpSpPr/>
          <p:nvPr/>
        </p:nvGrpSpPr>
        <p:grpSpPr>
          <a:xfrm>
            <a:off x="683574" y="5602929"/>
            <a:ext cx="5741319" cy="480376"/>
            <a:chOff x="3779837" y="4429891"/>
            <a:chExt cx="6106504" cy="357533"/>
          </a:xfrm>
        </p:grpSpPr>
        <p:sp>
          <p:nvSpPr>
            <p:cNvPr id="50" name="Rectangle 49">
              <a:extLst>
                <a:ext uri="{FF2B5EF4-FFF2-40B4-BE49-F238E27FC236}">
                  <a16:creationId xmlns:a16="http://schemas.microsoft.com/office/drawing/2014/main" id="{50C91433-FE56-070B-C52E-696B5CE5DA68}"/>
                </a:ext>
              </a:extLst>
            </p:cNvPr>
            <p:cNvSpPr/>
            <p:nvPr/>
          </p:nvSpPr>
          <p:spPr>
            <a:xfrm>
              <a:off x="3779837" y="4429891"/>
              <a:ext cx="6106504" cy="357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ZoneTexte 50">
              <a:extLst>
                <a:ext uri="{FF2B5EF4-FFF2-40B4-BE49-F238E27FC236}">
                  <a16:creationId xmlns:a16="http://schemas.microsoft.com/office/drawing/2014/main" id="{0F3AA1A7-5BDA-9B7C-6616-86D704186075}"/>
                </a:ext>
              </a:extLst>
            </p:cNvPr>
            <p:cNvSpPr txBox="1"/>
            <p:nvPr/>
          </p:nvSpPr>
          <p:spPr>
            <a:xfrm>
              <a:off x="4266243" y="4458900"/>
              <a:ext cx="5450280" cy="194710"/>
            </a:xfrm>
            <a:prstGeom prst="rect">
              <a:avLst/>
            </a:prstGeom>
            <a:noFill/>
          </p:spPr>
          <p:txBody>
            <a:bodyPr wrap="square">
              <a:spAutoFit/>
            </a:bodyPr>
            <a:lstStyle/>
            <a:p>
              <a:pPr marL="0" algn="just" rtl="0" eaLnBrk="1" fontAlgn="b" latinLnBrk="0" hangingPunct="1">
                <a:spcBef>
                  <a:spcPts val="0"/>
                </a:spcBef>
                <a:spcAft>
                  <a:spcPts val="0"/>
                </a:spcAft>
              </a:pPr>
              <a:endParaRPr lang="fr-FR" sz="1100" b="0" i="0" u="none" strike="noStrike" kern="1200" dirty="0">
                <a:solidFill>
                  <a:srgbClr val="000000"/>
                </a:solidFill>
                <a:effectLst/>
                <a:latin typeface="Abadi Extra Light" panose="020B0204020104020204" pitchFamily="34" charset="0"/>
              </a:endParaRPr>
            </a:p>
          </p:txBody>
        </p:sp>
        <p:sp>
          <p:nvSpPr>
            <p:cNvPr id="52" name="Rectangle 51">
              <a:extLst>
                <a:ext uri="{FF2B5EF4-FFF2-40B4-BE49-F238E27FC236}">
                  <a16:creationId xmlns:a16="http://schemas.microsoft.com/office/drawing/2014/main" id="{317BF773-A5F4-0A85-2251-5BEBD1870596}"/>
                </a:ext>
              </a:extLst>
            </p:cNvPr>
            <p:cNvSpPr/>
            <p:nvPr/>
          </p:nvSpPr>
          <p:spPr>
            <a:xfrm>
              <a:off x="3783894" y="4429891"/>
              <a:ext cx="294943" cy="357533"/>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x-none" sz="1400" b="1" spc="80" dirty="0">
                <a:solidFill>
                  <a:schemeClr val="bg1"/>
                </a:solidFill>
                <a:latin typeface="Abadi" panose="020B0604020104020204" pitchFamily="34" charset="0"/>
              </a:endParaRPr>
            </a:p>
          </p:txBody>
        </p:sp>
      </p:grpSp>
      <p:sp>
        <p:nvSpPr>
          <p:cNvPr id="53" name="ZoneTexte 52">
            <a:extLst>
              <a:ext uri="{FF2B5EF4-FFF2-40B4-BE49-F238E27FC236}">
                <a16:creationId xmlns:a16="http://schemas.microsoft.com/office/drawing/2014/main" id="{9A4FDD25-A8B5-FA09-C660-D7864DAB1C0C}"/>
              </a:ext>
            </a:extLst>
          </p:cNvPr>
          <p:cNvSpPr txBox="1"/>
          <p:nvPr/>
        </p:nvSpPr>
        <p:spPr>
          <a:xfrm>
            <a:off x="1147810" y="5705822"/>
            <a:ext cx="5161314" cy="276999"/>
          </a:xfrm>
          <a:prstGeom prst="rect">
            <a:avLst/>
          </a:prstGeom>
          <a:noFill/>
        </p:spPr>
        <p:txBody>
          <a:bodyPr wrap="square">
            <a:spAutoFit/>
          </a:bodyPr>
          <a:lstStyle/>
          <a:p>
            <a:r>
              <a:rPr lang="fr-FR" sz="1200" b="0" i="0" u="none" strike="noStrike" kern="1200" dirty="0">
                <a:solidFill>
                  <a:srgbClr val="000000"/>
                </a:solidFill>
                <a:effectLst/>
                <a:latin typeface="Abadi Extra Light" panose="020B0204020104020204" pitchFamily="34" charset="0"/>
              </a:rPr>
              <a:t>Microorganismes revivifiables 30°C  / Entérobactéries / </a:t>
            </a:r>
            <a:r>
              <a:rPr lang="fr-FR" sz="1200" b="0" i="0" u="none" strike="noStrike" dirty="0">
                <a:effectLst/>
                <a:latin typeface="Abadi Extra Light" panose="020B0204020104020204" pitchFamily="34" charset="0"/>
              </a:rPr>
              <a:t>Salmonella </a:t>
            </a:r>
            <a:r>
              <a:rPr lang="fr-FR" sz="1200" b="0" i="0" u="none" strike="noStrike" dirty="0" err="1">
                <a:effectLst/>
                <a:latin typeface="Abadi Extra Light" panose="020B0204020104020204" pitchFamily="34" charset="0"/>
              </a:rPr>
              <a:t>spp</a:t>
            </a:r>
            <a:endParaRPr lang="x-none" sz="1200" dirty="0"/>
          </a:p>
        </p:txBody>
      </p:sp>
    </p:spTree>
    <p:extLst>
      <p:ext uri="{BB962C8B-B14F-4D97-AF65-F5344CB8AC3E}">
        <p14:creationId xmlns:p14="http://schemas.microsoft.com/office/powerpoint/2010/main" val="2076741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B3D32E8-7EB6-AA5A-A0E8-9262804B215D}"/>
              </a:ext>
            </a:extLst>
          </p:cNvPr>
          <p:cNvSpPr/>
          <p:nvPr/>
        </p:nvSpPr>
        <p:spPr>
          <a:xfrm>
            <a:off x="2320112" y="675858"/>
            <a:ext cx="4089840" cy="811645"/>
          </a:xfrm>
          <a:custGeom>
            <a:avLst/>
            <a:gdLst>
              <a:gd name="connsiteX0" fmla="*/ 0 w 4747922"/>
              <a:gd name="connsiteY0" fmla="*/ 0 h 684000"/>
              <a:gd name="connsiteX1" fmla="*/ 4747922 w 4747922"/>
              <a:gd name="connsiteY1" fmla="*/ 0 h 684000"/>
              <a:gd name="connsiteX2" fmla="*/ 4747922 w 4747922"/>
              <a:gd name="connsiteY2" fmla="*/ 684000 h 684000"/>
              <a:gd name="connsiteX3" fmla="*/ 0 w 4747922"/>
              <a:gd name="connsiteY3" fmla="*/ 684000 h 684000"/>
              <a:gd name="connsiteX4" fmla="*/ 0 w 4747922"/>
              <a:gd name="connsiteY4" fmla="*/ 0 h 684000"/>
              <a:gd name="connsiteX0" fmla="*/ 0 w 4814597"/>
              <a:gd name="connsiteY0" fmla="*/ 0 h 703050"/>
              <a:gd name="connsiteX1" fmla="*/ 4814597 w 4814597"/>
              <a:gd name="connsiteY1" fmla="*/ 19050 h 703050"/>
              <a:gd name="connsiteX2" fmla="*/ 4814597 w 4814597"/>
              <a:gd name="connsiteY2" fmla="*/ 703050 h 703050"/>
              <a:gd name="connsiteX3" fmla="*/ 66675 w 4814597"/>
              <a:gd name="connsiteY3" fmla="*/ 703050 h 703050"/>
              <a:gd name="connsiteX4" fmla="*/ 0 w 4814597"/>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9524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9524 w 4862833"/>
              <a:gd name="connsiteY4" fmla="*/ 0 h 70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833" h="703050">
                <a:moveTo>
                  <a:pt x="9524" y="0"/>
                </a:moveTo>
                <a:lnTo>
                  <a:pt x="4862833" y="19050"/>
                </a:lnTo>
                <a:lnTo>
                  <a:pt x="4862833" y="703050"/>
                </a:lnTo>
                <a:lnTo>
                  <a:pt x="0" y="664950"/>
                </a:lnTo>
                <a:cubicBezTo>
                  <a:pt x="40663" y="323158"/>
                  <a:pt x="53974" y="202600"/>
                  <a:pt x="9524" y="0"/>
                </a:cubicBezTo>
                <a:close/>
              </a:path>
            </a:pathLst>
          </a:cu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Ellipse 43">
            <a:extLst>
              <a:ext uri="{FF2B5EF4-FFF2-40B4-BE49-F238E27FC236}">
                <a16:creationId xmlns:a16="http://schemas.microsoft.com/office/drawing/2014/main" id="{41C5CDFC-E358-41B3-E348-424FEC47B982}"/>
              </a:ext>
            </a:extLst>
          </p:cNvPr>
          <p:cNvSpPr/>
          <p:nvPr/>
        </p:nvSpPr>
        <p:spPr>
          <a:xfrm>
            <a:off x="657933" y="218224"/>
            <a:ext cx="1620000" cy="16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CE1A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2C8A5ACA-7C18-E64C-9F6E-1CA685AF9D4F}"/>
              </a:ext>
            </a:extLst>
          </p:cNvPr>
          <p:cNvGrpSpPr/>
          <p:nvPr/>
        </p:nvGrpSpPr>
        <p:grpSpPr>
          <a:xfrm>
            <a:off x="6983675" y="0"/>
            <a:ext cx="576000" cy="4740266"/>
            <a:chOff x="0" y="0"/>
            <a:chExt cx="576000" cy="4740266"/>
          </a:xfrm>
        </p:grpSpPr>
        <p:sp>
          <p:nvSpPr>
            <p:cNvPr id="11" name="Rectangle 10">
              <a:extLst>
                <a:ext uri="{FF2B5EF4-FFF2-40B4-BE49-F238E27FC236}">
                  <a16:creationId xmlns:a16="http://schemas.microsoft.com/office/drawing/2014/main" id="{A3B8155F-C9C1-13D5-5E92-D427E199FC44}"/>
                </a:ext>
              </a:extLst>
            </p:cNvPr>
            <p:cNvSpPr/>
            <p:nvPr/>
          </p:nvSpPr>
          <p:spPr>
            <a:xfrm>
              <a:off x="0" y="420266"/>
              <a:ext cx="576000" cy="4320000"/>
            </a:xfrm>
            <a:prstGeom prst="rect">
              <a:avLst/>
            </a:prstGeom>
            <a:solidFill>
              <a:srgbClr val="F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BAE039-09C8-EFF9-5A98-376CE8004949}"/>
                </a:ext>
              </a:extLst>
            </p:cNvPr>
            <p:cNvSpPr/>
            <p:nvPr/>
          </p:nvSpPr>
          <p:spPr>
            <a:xfrm>
              <a:off x="0" y="0"/>
              <a:ext cx="576000" cy="43200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CBEEB48-91C9-D6EC-0BAF-3432A8AB52C7}"/>
                </a:ext>
              </a:extLst>
            </p:cNvPr>
            <p:cNvSpPr txBox="1"/>
            <p:nvPr/>
          </p:nvSpPr>
          <p:spPr>
            <a:xfrm>
              <a:off x="109373" y="4388975"/>
              <a:ext cx="369332" cy="276999"/>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CE1A17"/>
                  </a:solidFill>
                  <a:latin typeface="Abadi" panose="020B0604020104020204" pitchFamily="34" charset="0"/>
                  <a:cs typeface="Arial" panose="020B0604020202020204" pitchFamily="34" charset="0"/>
                </a:rPr>
                <a:t>39</a:t>
              </a:r>
              <a:endParaRPr kumimoji="0" lang="x-none" sz="1200" b="1" i="0" u="none" strike="noStrike" kern="1200" cap="none" spc="0" normalizeH="0" baseline="0" noProof="0" dirty="0">
                <a:ln>
                  <a:noFill/>
                </a:ln>
                <a:solidFill>
                  <a:srgbClr val="CE1A17"/>
                </a:solidFill>
                <a:effectLst/>
                <a:uLnTx/>
                <a:uFillTx/>
                <a:latin typeface="Abadi" panose="020B0604020104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A8021E0B-4A72-E3B8-AC78-9DD3ADEB834A}"/>
                </a:ext>
              </a:extLst>
            </p:cNvPr>
            <p:cNvSpPr txBox="1"/>
            <p:nvPr/>
          </p:nvSpPr>
          <p:spPr>
            <a:xfrm>
              <a:off x="42179" y="0"/>
              <a:ext cx="492443" cy="4320000"/>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HYGIÈNE AGROALIMENTAIRE</a:t>
              </a:r>
              <a:endParaRPr kumimoji="0" lang="x-none" sz="2000" b="1" i="0" u="none" strike="noStrike" kern="12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grpSp>
      <p:sp>
        <p:nvSpPr>
          <p:cNvPr id="16" name="ZoneTexte 15">
            <a:extLst>
              <a:ext uri="{FF2B5EF4-FFF2-40B4-BE49-F238E27FC236}">
                <a16:creationId xmlns:a16="http://schemas.microsoft.com/office/drawing/2014/main" id="{AED145EC-DBE0-E4A9-C87D-B394C3679466}"/>
              </a:ext>
            </a:extLst>
          </p:cNvPr>
          <p:cNvSpPr txBox="1"/>
          <p:nvPr/>
        </p:nvSpPr>
        <p:spPr>
          <a:xfrm>
            <a:off x="2316034" y="758514"/>
            <a:ext cx="409391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ANALYSES MICROBIOLOGIQUES SUR MATRICES SPECIFIQUES</a:t>
            </a:r>
            <a:endParaRPr kumimoji="0" lang="x-none" sz="1800"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pic>
        <p:nvPicPr>
          <p:cNvPr id="17" name="Image 16">
            <a:extLst>
              <a:ext uri="{FF2B5EF4-FFF2-40B4-BE49-F238E27FC236}">
                <a16:creationId xmlns:a16="http://schemas.microsoft.com/office/drawing/2014/main" id="{908EB6FC-8977-A091-4EFD-FF2DE64131F1}"/>
              </a:ext>
            </a:extLst>
          </p:cNvPr>
          <p:cNvPicPr>
            <a:picLocks noChangeAspect="1"/>
          </p:cNvPicPr>
          <p:nvPr/>
        </p:nvPicPr>
        <p:blipFill rotWithShape="1">
          <a:blip r:embed="rId3"/>
          <a:srcRect r="11692"/>
          <a:stretch/>
        </p:blipFill>
        <p:spPr>
          <a:xfrm rot="5400000">
            <a:off x="-56074" y="3197867"/>
            <a:ext cx="7002188" cy="5563617"/>
          </a:xfrm>
          <a:prstGeom prst="rect">
            <a:avLst/>
          </a:prstGeom>
        </p:spPr>
      </p:pic>
      <p:pic>
        <p:nvPicPr>
          <p:cNvPr id="2" name="Image 1">
            <a:hlinkClick r:id="rId4" action="ppaction://hlinksldjump"/>
            <a:extLst>
              <a:ext uri="{FF2B5EF4-FFF2-40B4-BE49-F238E27FC236}">
                <a16:creationId xmlns:a16="http://schemas.microsoft.com/office/drawing/2014/main" id="{75416E12-38C1-D576-2F39-74275A565A07}"/>
              </a:ext>
            </a:extLst>
          </p:cNvPr>
          <p:cNvPicPr>
            <a:picLocks noChangeAspect="1"/>
          </p:cNvPicPr>
          <p:nvPr/>
        </p:nvPicPr>
        <p:blipFill>
          <a:blip r:embed="rId5"/>
          <a:stretch>
            <a:fillRect/>
          </a:stretch>
        </p:blipFill>
        <p:spPr>
          <a:xfrm>
            <a:off x="6855577" y="8541904"/>
            <a:ext cx="445047" cy="1877731"/>
          </a:xfrm>
          <a:prstGeom prst="rect">
            <a:avLst/>
          </a:prstGeom>
        </p:spPr>
      </p:pic>
      <p:sp>
        <p:nvSpPr>
          <p:cNvPr id="3" name="Rectangle 2">
            <a:extLst>
              <a:ext uri="{FF2B5EF4-FFF2-40B4-BE49-F238E27FC236}">
                <a16:creationId xmlns:a16="http://schemas.microsoft.com/office/drawing/2014/main" id="{7DC12C2E-F1F7-880B-1887-8184F011004D}"/>
              </a:ext>
            </a:extLst>
          </p:cNvPr>
          <p:cNvSpPr/>
          <p:nvPr/>
        </p:nvSpPr>
        <p:spPr>
          <a:xfrm>
            <a:off x="744279" y="6198780"/>
            <a:ext cx="4380614" cy="616689"/>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3BF229CD-5B91-7AFE-957F-7313CC4352EA}"/>
              </a:ext>
            </a:extLst>
          </p:cNvPr>
          <p:cNvSpPr/>
          <p:nvPr/>
        </p:nvSpPr>
        <p:spPr>
          <a:xfrm>
            <a:off x="5326912" y="6198780"/>
            <a:ext cx="595423" cy="616689"/>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02126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A938B25B-6E97-7351-1F05-7547BEF7FC07}"/>
              </a:ext>
            </a:extLst>
          </p:cNvPr>
          <p:cNvGrpSpPr/>
          <p:nvPr/>
        </p:nvGrpSpPr>
        <p:grpSpPr>
          <a:xfrm>
            <a:off x="4529" y="1"/>
            <a:ext cx="576000" cy="4740266"/>
            <a:chOff x="0" y="0"/>
            <a:chExt cx="576000" cy="4740266"/>
          </a:xfrm>
        </p:grpSpPr>
        <p:sp>
          <p:nvSpPr>
            <p:cNvPr id="5" name="Rectangle 4">
              <a:extLst>
                <a:ext uri="{FF2B5EF4-FFF2-40B4-BE49-F238E27FC236}">
                  <a16:creationId xmlns:a16="http://schemas.microsoft.com/office/drawing/2014/main" id="{88366DBD-2E59-1C6F-DFD9-A17AD8B13A21}"/>
                </a:ext>
              </a:extLst>
            </p:cNvPr>
            <p:cNvSpPr/>
            <p:nvPr/>
          </p:nvSpPr>
          <p:spPr>
            <a:xfrm>
              <a:off x="0" y="420266"/>
              <a:ext cx="576000" cy="43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5D4CBB65-669B-B09D-328E-82D5538B2B70}"/>
                </a:ext>
              </a:extLst>
            </p:cNvPr>
            <p:cNvSpPr/>
            <p:nvPr/>
          </p:nvSpPr>
          <p:spPr>
            <a:xfrm>
              <a:off x="0" y="0"/>
              <a:ext cx="576000" cy="4320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ZoneTexte 6">
              <a:extLst>
                <a:ext uri="{FF2B5EF4-FFF2-40B4-BE49-F238E27FC236}">
                  <a16:creationId xmlns:a16="http://schemas.microsoft.com/office/drawing/2014/main" id="{895DEF58-FBE3-3508-83A5-5B7F16437B7C}"/>
                </a:ext>
              </a:extLst>
            </p:cNvPr>
            <p:cNvSpPr txBox="1"/>
            <p:nvPr/>
          </p:nvSpPr>
          <p:spPr>
            <a:xfrm>
              <a:off x="29731" y="4393917"/>
              <a:ext cx="517236" cy="276999"/>
            </a:xfrm>
            <a:prstGeom prst="rect">
              <a:avLst/>
            </a:prstGeom>
            <a:noFill/>
          </p:spPr>
          <p:txBody>
            <a:bodyPr wrap="square" rtlCol="0">
              <a:spAutoFit/>
            </a:bodyPr>
            <a:lstStyle/>
            <a:p>
              <a:pPr algn="ctr"/>
              <a:r>
                <a:rPr lang="fr-FR" sz="1200" b="1" dirty="0">
                  <a:solidFill>
                    <a:schemeClr val="tx1">
                      <a:lumMod val="75000"/>
                      <a:lumOff val="25000"/>
                    </a:schemeClr>
                  </a:solidFill>
                  <a:latin typeface="Abadi" panose="020B0604020104020204" pitchFamily="34" charset="0"/>
                  <a:cs typeface="Arial" panose="020B0604020202020204" pitchFamily="34" charset="0"/>
                </a:rPr>
                <a:t>04</a:t>
              </a:r>
              <a:endParaRPr lang="x-none" sz="1200" b="1" dirty="0">
                <a:solidFill>
                  <a:schemeClr val="tx1">
                    <a:lumMod val="75000"/>
                    <a:lumOff val="25000"/>
                  </a:schemeClr>
                </a:solidFill>
                <a:latin typeface="Abadi" panose="020B0604020104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69647B79-A279-278C-30CC-ECD285E274D7}"/>
                </a:ext>
              </a:extLst>
            </p:cNvPr>
            <p:cNvSpPr txBox="1"/>
            <p:nvPr/>
          </p:nvSpPr>
          <p:spPr>
            <a:xfrm>
              <a:off x="47119" y="185498"/>
              <a:ext cx="492443" cy="4134502"/>
            </a:xfrm>
            <a:prstGeom prst="rect">
              <a:avLst/>
            </a:prstGeom>
            <a:noFill/>
          </p:spPr>
          <p:txBody>
            <a:bodyPr vert="vert270" wrap="square" rtlCol="0">
              <a:spAutoFit/>
            </a:bodyPr>
            <a:lstStyle/>
            <a:p>
              <a:pPr algn="ctr"/>
              <a:r>
                <a:rPr lang="fr-FR" sz="2000" b="1" spc="300" dirty="0">
                  <a:solidFill>
                    <a:schemeClr val="bg1"/>
                  </a:solidFill>
                  <a:latin typeface="Abadi" panose="020B0604020104020204" pitchFamily="34" charset="0"/>
                  <a:cs typeface="Arial" panose="020B0604020202020204" pitchFamily="34" charset="0"/>
                </a:rPr>
                <a:t>SOMMAIRE</a:t>
              </a:r>
              <a:endParaRPr lang="x-none" sz="2000" b="1" spc="300" dirty="0">
                <a:solidFill>
                  <a:schemeClr val="bg1"/>
                </a:solidFill>
                <a:latin typeface="Abadi" panose="020B0604020104020204" pitchFamily="34" charset="0"/>
                <a:cs typeface="Arial" panose="020B0604020202020204" pitchFamily="34" charset="0"/>
              </a:endParaRPr>
            </a:p>
          </p:txBody>
        </p:sp>
      </p:grpSp>
      <p:sp>
        <p:nvSpPr>
          <p:cNvPr id="12" name="ZoneTexte 11">
            <a:extLst>
              <a:ext uri="{FF2B5EF4-FFF2-40B4-BE49-F238E27FC236}">
                <a16:creationId xmlns:a16="http://schemas.microsoft.com/office/drawing/2014/main" id="{D992D470-327A-FFF0-B482-3DCD13727468}"/>
              </a:ext>
            </a:extLst>
          </p:cNvPr>
          <p:cNvSpPr txBox="1"/>
          <p:nvPr/>
        </p:nvSpPr>
        <p:spPr>
          <a:xfrm>
            <a:off x="1670911" y="723415"/>
            <a:ext cx="2203111" cy="400110"/>
          </a:xfrm>
          <a:prstGeom prst="rect">
            <a:avLst/>
          </a:prstGeom>
          <a:noFill/>
        </p:spPr>
        <p:txBody>
          <a:bodyPr wrap="square">
            <a:spAutoFit/>
          </a:bodyPr>
          <a:lstStyle/>
          <a:p>
            <a:r>
              <a:rPr lang="fr-FR" sz="2000" b="1" spc="80" dirty="0">
                <a:solidFill>
                  <a:srgbClr val="F1863C"/>
                </a:solidFill>
                <a:latin typeface="Abadi" panose="020B0604020104020204" pitchFamily="34" charset="0"/>
                <a:cs typeface="Arial" panose="020B0604020202020204" pitchFamily="34" charset="0"/>
              </a:rPr>
              <a:t>PRÉLÈVEMENTS</a:t>
            </a:r>
          </a:p>
        </p:txBody>
      </p:sp>
      <p:sp>
        <p:nvSpPr>
          <p:cNvPr id="35" name="Rectangle 34">
            <a:extLst>
              <a:ext uri="{FF2B5EF4-FFF2-40B4-BE49-F238E27FC236}">
                <a16:creationId xmlns:a16="http://schemas.microsoft.com/office/drawing/2014/main" id="{BC70D02A-97B4-A940-217C-1E27777AEA37}"/>
              </a:ext>
            </a:extLst>
          </p:cNvPr>
          <p:cNvSpPr/>
          <p:nvPr/>
        </p:nvSpPr>
        <p:spPr>
          <a:xfrm>
            <a:off x="5422588" y="0"/>
            <a:ext cx="2138400" cy="2144242"/>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6" name="Rectangle 35">
            <a:extLst>
              <a:ext uri="{FF2B5EF4-FFF2-40B4-BE49-F238E27FC236}">
                <a16:creationId xmlns:a16="http://schemas.microsoft.com/office/drawing/2014/main" id="{B6445D06-1D37-8DD8-364C-D0FF5B2528FA}"/>
              </a:ext>
            </a:extLst>
          </p:cNvPr>
          <p:cNvSpPr/>
          <p:nvPr/>
        </p:nvSpPr>
        <p:spPr>
          <a:xfrm>
            <a:off x="5422588" y="2144098"/>
            <a:ext cx="2138400" cy="2138400"/>
          </a:xfrm>
          <a:prstGeom prst="rect">
            <a:avLst/>
          </a:prstGeom>
          <a:solidFill>
            <a:srgbClr val="4B7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Rectangle 36">
            <a:extLst>
              <a:ext uri="{FF2B5EF4-FFF2-40B4-BE49-F238E27FC236}">
                <a16:creationId xmlns:a16="http://schemas.microsoft.com/office/drawing/2014/main" id="{A75ECCB6-D0AD-8268-D99D-8F4427639F48}"/>
              </a:ext>
            </a:extLst>
          </p:cNvPr>
          <p:cNvSpPr/>
          <p:nvPr/>
        </p:nvSpPr>
        <p:spPr>
          <a:xfrm>
            <a:off x="5421275" y="4282599"/>
            <a:ext cx="2138400" cy="2138400"/>
          </a:xfrm>
          <a:prstGeom prst="rect">
            <a:avLst/>
          </a:prstGeom>
          <a:solidFill>
            <a:srgbClr val="CE1A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Rectangle 37">
            <a:extLst>
              <a:ext uri="{FF2B5EF4-FFF2-40B4-BE49-F238E27FC236}">
                <a16:creationId xmlns:a16="http://schemas.microsoft.com/office/drawing/2014/main" id="{C86E1E1E-95EB-BEDC-75C7-A27D34D33FCC}"/>
              </a:ext>
            </a:extLst>
          </p:cNvPr>
          <p:cNvSpPr/>
          <p:nvPr/>
        </p:nvSpPr>
        <p:spPr>
          <a:xfrm>
            <a:off x="5420751" y="6421611"/>
            <a:ext cx="2138923" cy="2146551"/>
          </a:xfrm>
          <a:prstGeom prst="rect">
            <a:avLst/>
          </a:prstGeom>
          <a:solidFill>
            <a:srgbClr val="A97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6" name="Graphique 25" descr="Compte-gouttes contour">
            <a:extLst>
              <a:ext uri="{FF2B5EF4-FFF2-40B4-BE49-F238E27FC236}">
                <a16:creationId xmlns:a16="http://schemas.microsoft.com/office/drawing/2014/main" id="{4F827966-C02D-9B41-9BA1-40859338BE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5566" y="510419"/>
            <a:ext cx="1154081" cy="1154081"/>
          </a:xfrm>
          <a:prstGeom prst="rect">
            <a:avLst/>
          </a:prstGeom>
        </p:spPr>
      </p:pic>
      <p:pic>
        <p:nvPicPr>
          <p:cNvPr id="25" name="Graphique 24" descr="Tubes à essai contour">
            <a:extLst>
              <a:ext uri="{FF2B5EF4-FFF2-40B4-BE49-F238E27FC236}">
                <a16:creationId xmlns:a16="http://schemas.microsoft.com/office/drawing/2014/main" id="{CCD43241-C7B9-8F99-4D3E-18EB1217F0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6926" y="2582823"/>
            <a:ext cx="1260000" cy="1260000"/>
          </a:xfrm>
          <a:prstGeom prst="rect">
            <a:avLst/>
          </a:prstGeom>
        </p:spPr>
      </p:pic>
      <p:pic>
        <p:nvPicPr>
          <p:cNvPr id="28" name="Graphique 27" descr="Burger et boisson contour">
            <a:extLst>
              <a:ext uri="{FF2B5EF4-FFF2-40B4-BE49-F238E27FC236}">
                <a16:creationId xmlns:a16="http://schemas.microsoft.com/office/drawing/2014/main" id="{BC39B1AB-0CCA-0E1D-DF5F-D00C4F50AD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1759" y="4704027"/>
            <a:ext cx="1260000" cy="1260000"/>
          </a:xfrm>
          <a:prstGeom prst="rect">
            <a:avLst/>
          </a:prstGeom>
        </p:spPr>
      </p:pic>
      <p:pic>
        <p:nvPicPr>
          <p:cNvPr id="27" name="Graphique 26" descr="Idée contour">
            <a:extLst>
              <a:ext uri="{FF2B5EF4-FFF2-40B4-BE49-F238E27FC236}">
                <a16:creationId xmlns:a16="http://schemas.microsoft.com/office/drawing/2014/main" id="{5CF908B6-BBC9-AF30-EE0C-EE5FACCCFC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94378" y="6854213"/>
            <a:ext cx="1260000" cy="1260000"/>
          </a:xfrm>
          <a:prstGeom prst="rect">
            <a:avLst/>
          </a:prstGeom>
        </p:spPr>
      </p:pic>
      <p:pic>
        <p:nvPicPr>
          <p:cNvPr id="29" name="Graphique 28" descr="Coche avec un remplissage uni">
            <a:extLst>
              <a:ext uri="{FF2B5EF4-FFF2-40B4-BE49-F238E27FC236}">
                <a16:creationId xmlns:a16="http://schemas.microsoft.com/office/drawing/2014/main" id="{DB1ED9AA-C2DE-9227-F9A6-7BEB3839BC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65674" y="9008220"/>
            <a:ext cx="1260000" cy="1260000"/>
          </a:xfrm>
          <a:prstGeom prst="rect">
            <a:avLst/>
          </a:prstGeom>
        </p:spPr>
      </p:pic>
      <p:sp>
        <p:nvSpPr>
          <p:cNvPr id="40" name="Ellipse 39">
            <a:extLst>
              <a:ext uri="{FF2B5EF4-FFF2-40B4-BE49-F238E27FC236}">
                <a16:creationId xmlns:a16="http://schemas.microsoft.com/office/drawing/2014/main" id="{0A5E8902-CECD-08BC-00A5-509398CF6B57}"/>
              </a:ext>
            </a:extLst>
          </p:cNvPr>
          <p:cNvSpPr/>
          <p:nvPr/>
        </p:nvSpPr>
        <p:spPr>
          <a:xfrm>
            <a:off x="5071199" y="780267"/>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1" name="Ellipse 40">
            <a:extLst>
              <a:ext uri="{FF2B5EF4-FFF2-40B4-BE49-F238E27FC236}">
                <a16:creationId xmlns:a16="http://schemas.microsoft.com/office/drawing/2014/main" id="{672BD3D7-3AF7-DBAE-976E-ED3E091CF3C3}"/>
              </a:ext>
            </a:extLst>
          </p:cNvPr>
          <p:cNvSpPr/>
          <p:nvPr/>
        </p:nvSpPr>
        <p:spPr>
          <a:xfrm>
            <a:off x="5071199" y="2912681"/>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Ellipse 41">
            <a:extLst>
              <a:ext uri="{FF2B5EF4-FFF2-40B4-BE49-F238E27FC236}">
                <a16:creationId xmlns:a16="http://schemas.microsoft.com/office/drawing/2014/main" id="{99B540C8-F8D8-E4C0-EC24-67FF7D811AF8}"/>
              </a:ext>
            </a:extLst>
          </p:cNvPr>
          <p:cNvSpPr/>
          <p:nvPr/>
        </p:nvSpPr>
        <p:spPr>
          <a:xfrm>
            <a:off x="5056746" y="4985906"/>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3" name="Ellipse 42">
            <a:extLst>
              <a:ext uri="{FF2B5EF4-FFF2-40B4-BE49-F238E27FC236}">
                <a16:creationId xmlns:a16="http://schemas.microsoft.com/office/drawing/2014/main" id="{D462B472-206A-C278-450C-2FA269483330}"/>
              </a:ext>
            </a:extLst>
          </p:cNvPr>
          <p:cNvSpPr/>
          <p:nvPr/>
        </p:nvSpPr>
        <p:spPr>
          <a:xfrm>
            <a:off x="5056746" y="7138806"/>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Ellipse 43">
            <a:extLst>
              <a:ext uri="{FF2B5EF4-FFF2-40B4-BE49-F238E27FC236}">
                <a16:creationId xmlns:a16="http://schemas.microsoft.com/office/drawing/2014/main" id="{40FDD563-C4DD-65D0-CE04-D8DC14CC9464}"/>
              </a:ext>
            </a:extLst>
          </p:cNvPr>
          <p:cNvSpPr/>
          <p:nvPr/>
        </p:nvSpPr>
        <p:spPr>
          <a:xfrm>
            <a:off x="5056746" y="9300963"/>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47" name="Connecteur droit 46">
            <a:extLst>
              <a:ext uri="{FF2B5EF4-FFF2-40B4-BE49-F238E27FC236}">
                <a16:creationId xmlns:a16="http://schemas.microsoft.com/office/drawing/2014/main" id="{322B6922-CC84-255A-81E5-33A78E003294}"/>
              </a:ext>
            </a:extLst>
          </p:cNvPr>
          <p:cNvCxnSpPr>
            <a:cxnSpLocks/>
          </p:cNvCxnSpPr>
          <p:nvPr/>
        </p:nvCxnSpPr>
        <p:spPr>
          <a:xfrm flipH="1">
            <a:off x="1762872" y="1155383"/>
            <a:ext cx="3623278" cy="0"/>
          </a:xfrm>
          <a:prstGeom prst="line">
            <a:avLst/>
          </a:prstGeom>
          <a:ln w="12700">
            <a:solidFill>
              <a:srgbClr val="F1863C"/>
            </a:solidFill>
            <a:headEnd type="oval"/>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23097D6C-6944-7AB6-3CDA-89BCA8FF212F}"/>
              </a:ext>
            </a:extLst>
          </p:cNvPr>
          <p:cNvSpPr txBox="1"/>
          <p:nvPr/>
        </p:nvSpPr>
        <p:spPr>
          <a:xfrm>
            <a:off x="1688700" y="2531081"/>
            <a:ext cx="3584131" cy="707886"/>
          </a:xfrm>
          <a:prstGeom prst="rect">
            <a:avLst/>
          </a:prstGeom>
          <a:noFill/>
        </p:spPr>
        <p:txBody>
          <a:bodyPr wrap="square">
            <a:spAutoFit/>
          </a:bodyPr>
          <a:lstStyle/>
          <a:p>
            <a:r>
              <a:rPr lang="fr-FR" sz="2000" b="1" spc="80" dirty="0">
                <a:solidFill>
                  <a:srgbClr val="4B7086"/>
                </a:solidFill>
                <a:latin typeface="Abadi" panose="020B0604020104020204" pitchFamily="34" charset="0"/>
                <a:cs typeface="Arial" panose="020B0604020202020204" pitchFamily="34" charset="0"/>
              </a:rPr>
              <a:t>PHYSICO-CHIMIE ET MICROBIOLOGIE DES EAUX</a:t>
            </a:r>
          </a:p>
        </p:txBody>
      </p:sp>
      <p:sp>
        <p:nvSpPr>
          <p:cNvPr id="52" name="ZoneTexte 51">
            <a:extLst>
              <a:ext uri="{FF2B5EF4-FFF2-40B4-BE49-F238E27FC236}">
                <a16:creationId xmlns:a16="http://schemas.microsoft.com/office/drawing/2014/main" id="{2260416E-F7E9-E676-9662-6C5714370066}"/>
              </a:ext>
            </a:extLst>
          </p:cNvPr>
          <p:cNvSpPr txBox="1"/>
          <p:nvPr/>
        </p:nvSpPr>
        <p:spPr>
          <a:xfrm>
            <a:off x="1704012" y="3607460"/>
            <a:ext cx="3612328" cy="1107996"/>
          </a:xfrm>
          <a:prstGeom prst="rect">
            <a:avLst/>
          </a:prstGeom>
          <a:noFill/>
        </p:spPr>
        <p:txBody>
          <a:bodyPr wrap="square" rtlCol="0">
            <a:spAutoFit/>
          </a:bodyPr>
          <a:lstStyle/>
          <a:p>
            <a:pPr marL="173038" indent="-173038">
              <a:buClr>
                <a:srgbClr val="4B7086"/>
              </a:buClr>
              <a:buFont typeface="Arial" panose="020B0604020202020204" pitchFamily="34" charset="0"/>
              <a:buChar char="•"/>
            </a:pPr>
            <a:r>
              <a:rPr lang="fr-FR" sz="1100" dirty="0">
                <a:solidFill>
                  <a:schemeClr val="tx1">
                    <a:lumMod val="95000"/>
                    <a:lumOff val="5000"/>
                  </a:schemeClr>
                </a:solidFill>
                <a:latin typeface="Abadi Extra Light" panose="020B0204020104020204" pitchFamily="34" charset="0"/>
              </a:rPr>
              <a:t>Analyse des eaux de consommation</a:t>
            </a:r>
          </a:p>
          <a:p>
            <a:pPr marL="173038" indent="-173038">
              <a:buClr>
                <a:srgbClr val="4B7086"/>
              </a:buClr>
              <a:buFont typeface="Arial" panose="020B0604020202020204" pitchFamily="34" charset="0"/>
              <a:buChar char="•"/>
            </a:pPr>
            <a:r>
              <a:rPr lang="fr-FR" sz="1100" dirty="0">
                <a:solidFill>
                  <a:schemeClr val="tx1">
                    <a:lumMod val="95000"/>
                    <a:lumOff val="5000"/>
                  </a:schemeClr>
                </a:solidFill>
                <a:latin typeface="Abadi Extra Light" panose="020B0204020104020204" pitchFamily="34" charset="0"/>
              </a:rPr>
              <a:t>Analyse des eaux de loisirs</a:t>
            </a:r>
          </a:p>
          <a:p>
            <a:pPr marL="173038" indent="-173038">
              <a:buClr>
                <a:srgbClr val="4B7086"/>
              </a:buClr>
              <a:buFont typeface="Arial" panose="020B0604020202020204" pitchFamily="34" charset="0"/>
              <a:buChar char="•"/>
            </a:pPr>
            <a:r>
              <a:rPr lang="fr-FR" sz="1100" dirty="0">
                <a:solidFill>
                  <a:schemeClr val="tx1">
                    <a:lumMod val="95000"/>
                    <a:lumOff val="5000"/>
                  </a:schemeClr>
                </a:solidFill>
                <a:latin typeface="Abadi Extra Light" panose="020B0204020104020204" pitchFamily="34" charset="0"/>
              </a:rPr>
              <a:t>Analyse des eaux d’établissement de santé</a:t>
            </a:r>
          </a:p>
          <a:p>
            <a:pPr marL="173038" indent="-173038">
              <a:buClr>
                <a:srgbClr val="4B7086"/>
              </a:buClr>
              <a:buFont typeface="Arial" panose="020B0604020202020204" pitchFamily="34" charset="0"/>
              <a:buChar char="•"/>
            </a:pPr>
            <a:r>
              <a:rPr lang="fr-FR" sz="1100" dirty="0">
                <a:solidFill>
                  <a:schemeClr val="tx1">
                    <a:lumMod val="95000"/>
                    <a:lumOff val="5000"/>
                  </a:schemeClr>
                </a:solidFill>
                <a:latin typeface="Abadi Extra Light" panose="020B0204020104020204" pitchFamily="34" charset="0"/>
              </a:rPr>
              <a:t>Analyse des eaux issues de tours-aéroréfrigérantes, d’eaux froides et chaudes sanitaires, </a:t>
            </a:r>
          </a:p>
          <a:p>
            <a:pPr>
              <a:buClr>
                <a:srgbClr val="4B7086"/>
              </a:buClr>
            </a:pPr>
            <a:r>
              <a:rPr lang="fr-FR" sz="800" dirty="0">
                <a:solidFill>
                  <a:schemeClr val="tx1">
                    <a:lumMod val="95000"/>
                    <a:lumOff val="5000"/>
                  </a:schemeClr>
                </a:solidFill>
                <a:latin typeface="Abadi Extra Light" panose="020B0204020104020204" pitchFamily="34" charset="0"/>
              </a:rPr>
              <a:t>        </a:t>
            </a:r>
            <a:r>
              <a:rPr lang="fr-FR" sz="1100" dirty="0">
                <a:solidFill>
                  <a:schemeClr val="tx1">
                    <a:lumMod val="95000"/>
                    <a:lumOff val="5000"/>
                  </a:schemeClr>
                </a:solidFill>
                <a:latin typeface="Abadi Extra Light" panose="020B0204020104020204" pitchFamily="34" charset="0"/>
              </a:rPr>
              <a:t>d’eaux résiduaires et de boues</a:t>
            </a:r>
            <a:endParaRPr lang="x-none" sz="1100" dirty="0">
              <a:solidFill>
                <a:schemeClr val="tx1">
                  <a:lumMod val="95000"/>
                  <a:lumOff val="5000"/>
                </a:schemeClr>
              </a:solidFill>
              <a:latin typeface="Abadi Extra Light" panose="020B0204020104020204" pitchFamily="34" charset="0"/>
            </a:endParaRPr>
          </a:p>
        </p:txBody>
      </p:sp>
      <p:sp>
        <p:nvSpPr>
          <p:cNvPr id="55" name="ZoneTexte 54">
            <a:extLst>
              <a:ext uri="{FF2B5EF4-FFF2-40B4-BE49-F238E27FC236}">
                <a16:creationId xmlns:a16="http://schemas.microsoft.com/office/drawing/2014/main" id="{AE20B476-47F0-0888-8B94-1A004B11B7AD}"/>
              </a:ext>
            </a:extLst>
          </p:cNvPr>
          <p:cNvSpPr txBox="1"/>
          <p:nvPr/>
        </p:nvSpPr>
        <p:spPr>
          <a:xfrm>
            <a:off x="1683865" y="4914379"/>
            <a:ext cx="3747399" cy="400110"/>
          </a:xfrm>
          <a:prstGeom prst="rect">
            <a:avLst/>
          </a:prstGeom>
          <a:noFill/>
        </p:spPr>
        <p:txBody>
          <a:bodyPr wrap="square">
            <a:spAutoFit/>
          </a:bodyPr>
          <a:lstStyle/>
          <a:p>
            <a:r>
              <a:rPr lang="fr-FR" sz="2000" b="1" spc="80" dirty="0">
                <a:solidFill>
                  <a:srgbClr val="CE1A17"/>
                </a:solidFill>
                <a:latin typeface="Abadi" panose="020B0604020104020204" pitchFamily="34" charset="0"/>
                <a:cs typeface="Arial" panose="020B0604020202020204" pitchFamily="34" charset="0"/>
              </a:rPr>
              <a:t>HYGIÈNE AGROALIMENTAIRE</a:t>
            </a:r>
          </a:p>
        </p:txBody>
      </p:sp>
      <p:sp>
        <p:nvSpPr>
          <p:cNvPr id="59" name="ZoneTexte 58">
            <a:extLst>
              <a:ext uri="{FF2B5EF4-FFF2-40B4-BE49-F238E27FC236}">
                <a16:creationId xmlns:a16="http://schemas.microsoft.com/office/drawing/2014/main" id="{9A87CC65-0607-347D-93B3-9A3E1E06E860}"/>
              </a:ext>
            </a:extLst>
          </p:cNvPr>
          <p:cNvSpPr txBox="1"/>
          <p:nvPr/>
        </p:nvSpPr>
        <p:spPr>
          <a:xfrm>
            <a:off x="1652556" y="6856238"/>
            <a:ext cx="3715239" cy="400110"/>
          </a:xfrm>
          <a:prstGeom prst="rect">
            <a:avLst/>
          </a:prstGeom>
          <a:noFill/>
        </p:spPr>
        <p:txBody>
          <a:bodyPr wrap="square">
            <a:spAutoFit/>
          </a:bodyPr>
          <a:lstStyle/>
          <a:p>
            <a:r>
              <a:rPr lang="fr-FR" sz="2000" b="1" spc="80" dirty="0">
                <a:solidFill>
                  <a:srgbClr val="A97766"/>
                </a:solidFill>
                <a:latin typeface="Abadi" panose="020B0604020104020204" pitchFamily="34" charset="0"/>
                <a:cs typeface="Arial" panose="020B0604020202020204" pitchFamily="34" charset="0"/>
              </a:rPr>
              <a:t>AUDITS HYGIENE</a:t>
            </a:r>
          </a:p>
        </p:txBody>
      </p:sp>
      <p:cxnSp>
        <p:nvCxnSpPr>
          <p:cNvPr id="64" name="Connecteur droit 63">
            <a:extLst>
              <a:ext uri="{FF2B5EF4-FFF2-40B4-BE49-F238E27FC236}">
                <a16:creationId xmlns:a16="http://schemas.microsoft.com/office/drawing/2014/main" id="{B312DB6C-E8AD-F0DC-F01A-8E2F57D37802}"/>
              </a:ext>
            </a:extLst>
          </p:cNvPr>
          <p:cNvCxnSpPr>
            <a:cxnSpLocks/>
          </p:cNvCxnSpPr>
          <p:nvPr/>
        </p:nvCxnSpPr>
        <p:spPr>
          <a:xfrm flipH="1" flipV="1">
            <a:off x="1790298" y="3272731"/>
            <a:ext cx="3625200" cy="0"/>
          </a:xfrm>
          <a:prstGeom prst="line">
            <a:avLst/>
          </a:prstGeom>
          <a:ln w="12700">
            <a:solidFill>
              <a:srgbClr val="4B7086"/>
            </a:solidFill>
            <a:headEnd type="ova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4023C3D2-8F61-8ECA-EFE8-962A88FADCE5}"/>
              </a:ext>
            </a:extLst>
          </p:cNvPr>
          <p:cNvCxnSpPr>
            <a:cxnSpLocks/>
          </p:cNvCxnSpPr>
          <p:nvPr/>
        </p:nvCxnSpPr>
        <p:spPr>
          <a:xfrm flipH="1" flipV="1">
            <a:off x="1760060" y="5358541"/>
            <a:ext cx="3625200" cy="0"/>
          </a:xfrm>
          <a:prstGeom prst="line">
            <a:avLst/>
          </a:prstGeom>
          <a:ln w="12700">
            <a:solidFill>
              <a:srgbClr val="CE1A17"/>
            </a:solidFill>
            <a:headEnd type="ova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9017E958-9AFD-ADCE-9066-A5FF349B0A6C}"/>
              </a:ext>
            </a:extLst>
          </p:cNvPr>
          <p:cNvCxnSpPr>
            <a:cxnSpLocks/>
          </p:cNvCxnSpPr>
          <p:nvPr/>
        </p:nvCxnSpPr>
        <p:spPr>
          <a:xfrm flipH="1" flipV="1">
            <a:off x="1760060" y="7530318"/>
            <a:ext cx="3625200" cy="0"/>
          </a:xfrm>
          <a:prstGeom prst="line">
            <a:avLst/>
          </a:prstGeom>
          <a:ln w="12700">
            <a:solidFill>
              <a:srgbClr val="A97766"/>
            </a:solidFill>
            <a:headEnd type="oval"/>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CF47BF28-8B05-466D-A0F1-EFF3C0F24A65}"/>
              </a:ext>
            </a:extLst>
          </p:cNvPr>
          <p:cNvSpPr txBox="1"/>
          <p:nvPr/>
        </p:nvSpPr>
        <p:spPr>
          <a:xfrm>
            <a:off x="1688700" y="1208906"/>
            <a:ext cx="880790" cy="307777"/>
          </a:xfrm>
          <a:prstGeom prst="rect">
            <a:avLst/>
          </a:prstGeom>
          <a:noFill/>
        </p:spPr>
        <p:txBody>
          <a:bodyPr wrap="square">
            <a:spAutoFit/>
          </a:bodyPr>
          <a:lstStyle/>
          <a:p>
            <a:r>
              <a:rPr lang="fr-FR" sz="1400" spc="80" dirty="0">
                <a:solidFill>
                  <a:srgbClr val="F1863C"/>
                </a:solidFill>
                <a:latin typeface="Abadi" panose="020B0604020104020204" pitchFamily="34" charset="0"/>
                <a:cs typeface="Arial" panose="020B0604020202020204" pitchFamily="34" charset="0"/>
              </a:rPr>
              <a:t>P.5-11</a:t>
            </a:r>
          </a:p>
        </p:txBody>
      </p:sp>
      <p:sp>
        <p:nvSpPr>
          <p:cNvPr id="72" name="ZoneTexte 71">
            <a:extLst>
              <a:ext uri="{FF2B5EF4-FFF2-40B4-BE49-F238E27FC236}">
                <a16:creationId xmlns:a16="http://schemas.microsoft.com/office/drawing/2014/main" id="{D606189E-3308-4D07-4B4B-7F5EF2F2BD7A}"/>
              </a:ext>
            </a:extLst>
          </p:cNvPr>
          <p:cNvSpPr txBox="1"/>
          <p:nvPr/>
        </p:nvSpPr>
        <p:spPr>
          <a:xfrm>
            <a:off x="1670911" y="3276274"/>
            <a:ext cx="1107149" cy="307777"/>
          </a:xfrm>
          <a:prstGeom prst="rect">
            <a:avLst/>
          </a:prstGeom>
          <a:noFill/>
        </p:spPr>
        <p:txBody>
          <a:bodyPr wrap="square">
            <a:spAutoFit/>
          </a:bodyPr>
          <a:lstStyle/>
          <a:p>
            <a:r>
              <a:rPr lang="fr-FR" sz="1400" spc="80" dirty="0">
                <a:solidFill>
                  <a:srgbClr val="4B7086"/>
                </a:solidFill>
                <a:latin typeface="Abadi" panose="020B0604020104020204" pitchFamily="34" charset="0"/>
                <a:cs typeface="Arial" panose="020B0604020202020204" pitchFamily="34" charset="0"/>
              </a:rPr>
              <a:t>P.12-30</a:t>
            </a:r>
          </a:p>
        </p:txBody>
      </p:sp>
      <p:sp>
        <p:nvSpPr>
          <p:cNvPr id="73" name="ZoneTexte 72">
            <a:extLst>
              <a:ext uri="{FF2B5EF4-FFF2-40B4-BE49-F238E27FC236}">
                <a16:creationId xmlns:a16="http://schemas.microsoft.com/office/drawing/2014/main" id="{9BAD2E57-3ABC-DA96-4615-2D6008AAFF48}"/>
              </a:ext>
            </a:extLst>
          </p:cNvPr>
          <p:cNvSpPr txBox="1"/>
          <p:nvPr/>
        </p:nvSpPr>
        <p:spPr>
          <a:xfrm>
            <a:off x="1711477" y="5452744"/>
            <a:ext cx="880790" cy="276999"/>
          </a:xfrm>
          <a:prstGeom prst="rect">
            <a:avLst/>
          </a:prstGeom>
          <a:noFill/>
        </p:spPr>
        <p:txBody>
          <a:bodyPr wrap="square">
            <a:spAutoFit/>
          </a:bodyPr>
          <a:lstStyle/>
          <a:p>
            <a:r>
              <a:rPr lang="fr-FR" sz="1200" spc="80" dirty="0">
                <a:solidFill>
                  <a:srgbClr val="CE1A17"/>
                </a:solidFill>
                <a:latin typeface="Abadi" panose="020B0604020104020204" pitchFamily="34" charset="0"/>
                <a:cs typeface="Arial" panose="020B0604020202020204" pitchFamily="34" charset="0"/>
              </a:rPr>
              <a:t>P.31-39</a:t>
            </a:r>
          </a:p>
        </p:txBody>
      </p:sp>
      <p:sp>
        <p:nvSpPr>
          <p:cNvPr id="74" name="ZoneTexte 73">
            <a:extLst>
              <a:ext uri="{FF2B5EF4-FFF2-40B4-BE49-F238E27FC236}">
                <a16:creationId xmlns:a16="http://schemas.microsoft.com/office/drawing/2014/main" id="{BDEAE540-5EA9-55E3-2C49-F5C7BC811F7F}"/>
              </a:ext>
            </a:extLst>
          </p:cNvPr>
          <p:cNvSpPr txBox="1"/>
          <p:nvPr/>
        </p:nvSpPr>
        <p:spPr>
          <a:xfrm>
            <a:off x="1710715" y="7629334"/>
            <a:ext cx="1101758" cy="307777"/>
          </a:xfrm>
          <a:prstGeom prst="rect">
            <a:avLst/>
          </a:prstGeom>
          <a:noFill/>
        </p:spPr>
        <p:txBody>
          <a:bodyPr wrap="square">
            <a:spAutoFit/>
          </a:bodyPr>
          <a:lstStyle/>
          <a:p>
            <a:r>
              <a:rPr lang="fr-FR" sz="1400" spc="80" dirty="0">
                <a:solidFill>
                  <a:srgbClr val="A97766"/>
                </a:solidFill>
                <a:latin typeface="Abadi" panose="020B0604020104020204" pitchFamily="34" charset="0"/>
                <a:cs typeface="Arial" panose="020B0604020202020204" pitchFamily="34" charset="0"/>
              </a:rPr>
              <a:t>P.40-41</a:t>
            </a:r>
          </a:p>
        </p:txBody>
      </p:sp>
      <p:sp>
        <p:nvSpPr>
          <p:cNvPr id="4" name="ZoneTexte 3">
            <a:extLst>
              <a:ext uri="{FF2B5EF4-FFF2-40B4-BE49-F238E27FC236}">
                <a16:creationId xmlns:a16="http://schemas.microsoft.com/office/drawing/2014/main" id="{9ACFD06C-A498-7BC7-4A52-DE59971C2A18}"/>
              </a:ext>
            </a:extLst>
          </p:cNvPr>
          <p:cNvSpPr txBox="1"/>
          <p:nvPr/>
        </p:nvSpPr>
        <p:spPr>
          <a:xfrm>
            <a:off x="1704012" y="5734170"/>
            <a:ext cx="3612328" cy="600164"/>
          </a:xfrm>
          <a:prstGeom prst="rect">
            <a:avLst/>
          </a:prstGeom>
          <a:noFill/>
        </p:spPr>
        <p:txBody>
          <a:bodyPr wrap="square" rtlCol="0">
            <a:spAutoFit/>
          </a:bodyPr>
          <a:lstStyle/>
          <a:p>
            <a:pPr marL="173038" indent="-173038">
              <a:buClr>
                <a:srgbClr val="FF0000"/>
              </a:buClr>
              <a:buFont typeface="Arial" panose="020B0604020202020204" pitchFamily="34" charset="0"/>
              <a:buChar char="•"/>
            </a:pPr>
            <a:r>
              <a:rPr lang="fr-FR" sz="1100" dirty="0">
                <a:solidFill>
                  <a:schemeClr val="tx1">
                    <a:lumMod val="95000"/>
                    <a:lumOff val="5000"/>
                  </a:schemeClr>
                </a:solidFill>
                <a:latin typeface="Abadi Extra Light" panose="020B0204020104020204" pitchFamily="34" charset="0"/>
              </a:rPr>
              <a:t>Analyses alimentaires</a:t>
            </a:r>
          </a:p>
          <a:p>
            <a:pPr marL="173038" indent="-173038">
              <a:buClr>
                <a:srgbClr val="FF0000"/>
              </a:buClr>
              <a:buFont typeface="Arial" panose="020B0604020202020204" pitchFamily="34" charset="0"/>
              <a:buChar char="•"/>
            </a:pPr>
            <a:r>
              <a:rPr lang="fr-FR" sz="1100" dirty="0">
                <a:solidFill>
                  <a:schemeClr val="tx1">
                    <a:lumMod val="95000"/>
                    <a:lumOff val="5000"/>
                  </a:schemeClr>
                </a:solidFill>
                <a:latin typeface="Abadi Extra Light" panose="020B0204020104020204" pitchFamily="34" charset="0"/>
              </a:rPr>
              <a:t>Surveillance de la filière avicole</a:t>
            </a:r>
          </a:p>
          <a:p>
            <a:pPr marL="173038" indent="-173038">
              <a:buClr>
                <a:srgbClr val="FF0000"/>
              </a:buClr>
              <a:buFont typeface="Arial" panose="020B0604020202020204" pitchFamily="34" charset="0"/>
              <a:buChar char="•"/>
            </a:pPr>
            <a:r>
              <a:rPr lang="fr-FR" sz="1100" dirty="0">
                <a:solidFill>
                  <a:schemeClr val="tx1">
                    <a:lumMod val="95000"/>
                    <a:lumOff val="5000"/>
                  </a:schemeClr>
                </a:solidFill>
                <a:latin typeface="Abadi Extra Light" panose="020B0204020104020204" pitchFamily="34" charset="0"/>
              </a:rPr>
              <a:t>Plans de contrôle alimentaires</a:t>
            </a:r>
          </a:p>
        </p:txBody>
      </p:sp>
    </p:spTree>
    <p:extLst>
      <p:ext uri="{BB962C8B-B14F-4D97-AF65-F5344CB8AC3E}">
        <p14:creationId xmlns:p14="http://schemas.microsoft.com/office/powerpoint/2010/main" val="4104276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ersonne, habits, ordinateur portable, intérieur&#10;&#10;Description générée automatiquement">
            <a:extLst>
              <a:ext uri="{FF2B5EF4-FFF2-40B4-BE49-F238E27FC236}">
                <a16:creationId xmlns:a16="http://schemas.microsoft.com/office/drawing/2014/main" id="{406ECC5D-9F07-A973-DDC3-B034A7ACA66D}"/>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46" t="230" r="35767" b="-230"/>
          <a:stretch/>
        </p:blipFill>
        <p:spPr>
          <a:xfrm>
            <a:off x="0" y="0"/>
            <a:ext cx="7559675" cy="8888216"/>
          </a:xfrm>
          <a:prstGeom prst="rect">
            <a:avLst/>
          </a:prstGeom>
        </p:spPr>
      </p:pic>
      <p:sp>
        <p:nvSpPr>
          <p:cNvPr id="5" name="Rectangle 4">
            <a:extLst>
              <a:ext uri="{FF2B5EF4-FFF2-40B4-BE49-F238E27FC236}">
                <a16:creationId xmlns:a16="http://schemas.microsoft.com/office/drawing/2014/main" id="{49A9968D-9BE1-5F74-01C9-A7FA638FAA9A}"/>
              </a:ext>
            </a:extLst>
          </p:cNvPr>
          <p:cNvSpPr/>
          <p:nvPr/>
        </p:nvSpPr>
        <p:spPr>
          <a:xfrm>
            <a:off x="-22528" y="6974071"/>
            <a:ext cx="7766304" cy="3828289"/>
          </a:xfrm>
          <a:custGeom>
            <a:avLst/>
            <a:gdLst>
              <a:gd name="connsiteX0" fmla="*/ 0 w 7766304"/>
              <a:gd name="connsiteY0" fmla="*/ 0 h 3828289"/>
              <a:gd name="connsiteX1" fmla="*/ 7766304 w 7766304"/>
              <a:gd name="connsiteY1" fmla="*/ 0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41920 w 7766304"/>
              <a:gd name="connsiteY1" fmla="*/ 999744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29728 w 7766304"/>
              <a:gd name="connsiteY1" fmla="*/ 938784 h 3828289"/>
              <a:gd name="connsiteX2" fmla="*/ 7766304 w 7766304"/>
              <a:gd name="connsiteY2" fmla="*/ 3828289 h 3828289"/>
              <a:gd name="connsiteX3" fmla="*/ 0 w 7766304"/>
              <a:gd name="connsiteY3" fmla="*/ 3828289 h 3828289"/>
              <a:gd name="connsiteX4" fmla="*/ 0 w 7766304"/>
              <a:gd name="connsiteY4" fmla="*/ 0 h 38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6304" h="3828289">
                <a:moveTo>
                  <a:pt x="0" y="0"/>
                </a:moveTo>
                <a:lnTo>
                  <a:pt x="7729728" y="938784"/>
                </a:lnTo>
                <a:lnTo>
                  <a:pt x="7766304" y="3828289"/>
                </a:lnTo>
                <a:lnTo>
                  <a:pt x="0" y="3828289"/>
                </a:lnTo>
                <a:lnTo>
                  <a:pt x="0" y="0"/>
                </a:lnTo>
                <a:close/>
              </a:path>
            </a:pathLst>
          </a:custGeom>
          <a:solidFill>
            <a:srgbClr val="A97766"/>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ZoneTexte 1">
            <a:extLst>
              <a:ext uri="{FF2B5EF4-FFF2-40B4-BE49-F238E27FC236}">
                <a16:creationId xmlns:a16="http://schemas.microsoft.com/office/drawing/2014/main" id="{DC5FF657-2C46-5392-56FF-A81DDF1358F9}"/>
              </a:ext>
            </a:extLst>
          </p:cNvPr>
          <p:cNvSpPr txBox="1"/>
          <p:nvPr/>
        </p:nvSpPr>
        <p:spPr>
          <a:xfrm>
            <a:off x="600927" y="8697802"/>
            <a:ext cx="6160799" cy="568489"/>
          </a:xfrm>
          <a:prstGeom prst="rect">
            <a:avLst/>
          </a:prstGeom>
          <a:noFill/>
        </p:spPr>
        <p:txBody>
          <a:bodyPr wrap="square" rtlCol="0">
            <a:spAutoFit/>
          </a:bodyPr>
          <a:lstStyle/>
          <a:p>
            <a:pPr>
              <a:lnSpc>
                <a:spcPts val="3700"/>
              </a:lnSpc>
            </a:pPr>
            <a:r>
              <a:rPr lang="fr-FR" sz="3600" b="1" dirty="0">
                <a:solidFill>
                  <a:schemeClr val="bg1"/>
                </a:solidFill>
                <a:latin typeface="Abadi" panose="020B0604020104020204" pitchFamily="34" charset="0"/>
                <a:cs typeface="Arial" panose="020B0604020202020204" pitchFamily="34" charset="0"/>
              </a:rPr>
              <a:t>Audits D’Hygiène</a:t>
            </a:r>
            <a:endParaRPr lang="x-none" sz="3600" b="1" dirty="0">
              <a:solidFill>
                <a:schemeClr val="bg1"/>
              </a:solidFill>
              <a:latin typeface="Abadi" panose="020B0604020104020204" pitchFamily="34" charset="0"/>
              <a:cs typeface="Arial" panose="020B0604020202020204" pitchFamily="34" charset="0"/>
            </a:endParaRPr>
          </a:p>
        </p:txBody>
      </p:sp>
      <p:cxnSp>
        <p:nvCxnSpPr>
          <p:cNvPr id="40" name="Connecteur droit 39">
            <a:extLst>
              <a:ext uri="{FF2B5EF4-FFF2-40B4-BE49-F238E27FC236}">
                <a16:creationId xmlns:a16="http://schemas.microsoft.com/office/drawing/2014/main" id="{5023BE67-A76A-62D4-FC5D-6832449E9B61}"/>
              </a:ext>
            </a:extLst>
          </p:cNvPr>
          <p:cNvCxnSpPr/>
          <p:nvPr/>
        </p:nvCxnSpPr>
        <p:spPr>
          <a:xfrm>
            <a:off x="3998976" y="7705344"/>
            <a:ext cx="3998976" cy="487680"/>
          </a:xfrm>
          <a:prstGeom prst="line">
            <a:avLst/>
          </a:prstGeom>
          <a:ln w="5715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2506C3B4-DCBF-9C50-69ED-97B33754A6DA}"/>
              </a:ext>
            </a:extLst>
          </p:cNvPr>
          <p:cNvCxnSpPr/>
          <p:nvPr/>
        </p:nvCxnSpPr>
        <p:spPr>
          <a:xfrm>
            <a:off x="-1006308" y="6636926"/>
            <a:ext cx="3998976" cy="487680"/>
          </a:xfrm>
          <a:prstGeom prst="line">
            <a:avLst/>
          </a:prstGeom>
          <a:ln w="571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D67B0358-8145-DAF4-E255-32B73100F536}"/>
              </a:ext>
            </a:extLst>
          </p:cNvPr>
          <p:cNvSpPr txBox="1"/>
          <p:nvPr/>
        </p:nvSpPr>
        <p:spPr>
          <a:xfrm>
            <a:off x="605761" y="9230281"/>
            <a:ext cx="6393873" cy="707886"/>
          </a:xfrm>
          <a:prstGeom prst="rect">
            <a:avLst/>
          </a:prstGeom>
          <a:noFill/>
        </p:spPr>
        <p:txBody>
          <a:bodyPr wrap="square" rtlCol="0">
            <a:spAutoFit/>
          </a:bodyPr>
          <a:lstStyle/>
          <a:p>
            <a:r>
              <a:rPr lang="fr-FR" sz="2000" dirty="0">
                <a:solidFill>
                  <a:schemeClr val="bg1"/>
                </a:solidFill>
                <a:latin typeface="Abadi Extra Light" panose="020B0204020104020204" pitchFamily="34" charset="0"/>
                <a:cs typeface="Arial" panose="020B0604020202020204" pitchFamily="34" charset="0"/>
              </a:rPr>
              <a:t>Être appuyé pour un meilleur respect des réglementations en vigueur et optimiser la qualité de vos produits.</a:t>
            </a:r>
            <a:endParaRPr lang="x-none" sz="2000" dirty="0">
              <a:solidFill>
                <a:schemeClr val="bg1"/>
              </a:solidFill>
              <a:latin typeface="Abadi Extra Light" panose="020B0204020104020204" pitchFamily="34" charset="0"/>
              <a:cs typeface="Arial" panose="020B0604020202020204" pitchFamily="34" charset="0"/>
            </a:endParaRPr>
          </a:p>
        </p:txBody>
      </p:sp>
      <p:pic>
        <p:nvPicPr>
          <p:cNvPr id="4" name="Image 3" descr="Une image contenant texte, Police, basket, balle&#10;&#10;Description générée automatiquement">
            <a:extLst>
              <a:ext uri="{FF2B5EF4-FFF2-40B4-BE49-F238E27FC236}">
                <a16:creationId xmlns:a16="http://schemas.microsoft.com/office/drawing/2014/main" id="{9F7C3BA8-3458-13B1-01CC-5F92C9A1D2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4645" y="311016"/>
            <a:ext cx="1443766" cy="628786"/>
          </a:xfrm>
          <a:prstGeom prst="rect">
            <a:avLst/>
          </a:prstGeom>
        </p:spPr>
      </p:pic>
    </p:spTree>
    <p:extLst>
      <p:ext uri="{BB962C8B-B14F-4D97-AF65-F5344CB8AC3E}">
        <p14:creationId xmlns:p14="http://schemas.microsoft.com/office/powerpoint/2010/main" val="2759843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17B4F41-F11B-2C40-25D9-10DF1F507822}"/>
              </a:ext>
            </a:extLst>
          </p:cNvPr>
          <p:cNvGrpSpPr/>
          <p:nvPr/>
        </p:nvGrpSpPr>
        <p:grpSpPr>
          <a:xfrm>
            <a:off x="6983675" y="0"/>
            <a:ext cx="576000" cy="4740266"/>
            <a:chOff x="0" y="0"/>
            <a:chExt cx="576000" cy="4740266"/>
          </a:xfrm>
        </p:grpSpPr>
        <p:sp>
          <p:nvSpPr>
            <p:cNvPr id="5" name="Rectangle 4">
              <a:extLst>
                <a:ext uri="{FF2B5EF4-FFF2-40B4-BE49-F238E27FC236}">
                  <a16:creationId xmlns:a16="http://schemas.microsoft.com/office/drawing/2014/main" id="{7D5203A3-1AC1-535D-072C-61B0DE1B62C4}"/>
                </a:ext>
              </a:extLst>
            </p:cNvPr>
            <p:cNvSpPr/>
            <p:nvPr/>
          </p:nvSpPr>
          <p:spPr>
            <a:xfrm>
              <a:off x="0" y="420266"/>
              <a:ext cx="576000" cy="4320000"/>
            </a:xfrm>
            <a:prstGeom prst="rect">
              <a:avLst/>
            </a:prstGeom>
            <a:solidFill>
              <a:srgbClr val="F1E3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433AEBEC-5758-3957-1012-52B80EB4A7B7}"/>
                </a:ext>
              </a:extLst>
            </p:cNvPr>
            <p:cNvSpPr/>
            <p:nvPr/>
          </p:nvSpPr>
          <p:spPr>
            <a:xfrm>
              <a:off x="0" y="0"/>
              <a:ext cx="576000" cy="4320000"/>
            </a:xfrm>
            <a:prstGeom prst="rect">
              <a:avLst/>
            </a:prstGeom>
            <a:solidFill>
              <a:srgbClr val="A97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ZoneTexte 6">
              <a:extLst>
                <a:ext uri="{FF2B5EF4-FFF2-40B4-BE49-F238E27FC236}">
                  <a16:creationId xmlns:a16="http://schemas.microsoft.com/office/drawing/2014/main" id="{ADED0F38-8BF5-62CB-C493-09945F6732B4}"/>
                </a:ext>
              </a:extLst>
            </p:cNvPr>
            <p:cNvSpPr txBox="1"/>
            <p:nvPr/>
          </p:nvSpPr>
          <p:spPr>
            <a:xfrm>
              <a:off x="29731" y="4378918"/>
              <a:ext cx="517236" cy="276999"/>
            </a:xfrm>
            <a:prstGeom prst="rect">
              <a:avLst/>
            </a:prstGeom>
            <a:noFill/>
          </p:spPr>
          <p:txBody>
            <a:bodyPr wrap="square" rtlCol="0">
              <a:spAutoFit/>
            </a:bodyPr>
            <a:lstStyle/>
            <a:p>
              <a:pPr algn="ctr"/>
              <a:r>
                <a:rPr lang="fr-FR" sz="1200" b="1" dirty="0">
                  <a:solidFill>
                    <a:srgbClr val="A97766"/>
                  </a:solidFill>
                  <a:latin typeface="Abadi" panose="020B0604020104020204" pitchFamily="34" charset="0"/>
                  <a:cs typeface="Arial" panose="020B0604020202020204" pitchFamily="34" charset="0"/>
                </a:rPr>
                <a:t>41</a:t>
              </a:r>
              <a:endParaRPr lang="x-none" sz="1200" b="1" dirty="0">
                <a:solidFill>
                  <a:srgbClr val="A97766"/>
                </a:solidFill>
                <a:latin typeface="Abadi" panose="020B0604020104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9AC5D466-3181-7857-4006-8E4B2B8C32D9}"/>
                </a:ext>
              </a:extLst>
            </p:cNvPr>
            <p:cNvSpPr txBox="1"/>
            <p:nvPr/>
          </p:nvSpPr>
          <p:spPr>
            <a:xfrm>
              <a:off x="44129" y="185498"/>
              <a:ext cx="492443" cy="4134502"/>
            </a:xfrm>
            <a:prstGeom prst="rect">
              <a:avLst/>
            </a:prstGeom>
            <a:noFill/>
          </p:spPr>
          <p:txBody>
            <a:bodyPr vert="vert" wrap="square" rtlCol="0">
              <a:spAutoFit/>
            </a:bodyPr>
            <a:lstStyle/>
            <a:p>
              <a:pPr algn="ctr"/>
              <a:r>
                <a:rPr lang="fr-FR" sz="2000" b="1" spc="200" dirty="0">
                  <a:solidFill>
                    <a:schemeClr val="bg1"/>
                  </a:solidFill>
                  <a:latin typeface="Abadi" panose="020B0604020104020204" pitchFamily="34" charset="0"/>
                  <a:cs typeface="Arial" panose="020B0604020202020204" pitchFamily="34" charset="0"/>
                </a:rPr>
                <a:t>AUDITS D’HYGIENE</a:t>
              </a:r>
              <a:endParaRPr lang="x-none" sz="2000" b="1" spc="200" dirty="0">
                <a:solidFill>
                  <a:schemeClr val="bg1"/>
                </a:solidFill>
                <a:latin typeface="Abadi" panose="020B0604020104020204" pitchFamily="34" charset="0"/>
                <a:cs typeface="Arial" panose="020B0604020202020204" pitchFamily="34" charset="0"/>
              </a:endParaRPr>
            </a:p>
          </p:txBody>
        </p:sp>
      </p:grpSp>
      <p:pic>
        <p:nvPicPr>
          <p:cNvPr id="13" name="Image 12">
            <a:hlinkClick r:id="rId2" action="ppaction://hlinksldjump"/>
            <a:extLst>
              <a:ext uri="{FF2B5EF4-FFF2-40B4-BE49-F238E27FC236}">
                <a16:creationId xmlns:a16="http://schemas.microsoft.com/office/drawing/2014/main" id="{AEEC0DE4-2175-3F80-733D-12B58BBE0E5B}"/>
              </a:ext>
            </a:extLst>
          </p:cNvPr>
          <p:cNvPicPr>
            <a:picLocks noChangeAspect="1"/>
          </p:cNvPicPr>
          <p:nvPr/>
        </p:nvPicPr>
        <p:blipFill>
          <a:blip r:embed="rId3"/>
          <a:stretch>
            <a:fillRect/>
          </a:stretch>
        </p:blipFill>
        <p:spPr>
          <a:xfrm>
            <a:off x="6878420" y="8677714"/>
            <a:ext cx="409560" cy="1728000"/>
          </a:xfrm>
          <a:prstGeom prst="rect">
            <a:avLst/>
          </a:prstGeom>
        </p:spPr>
      </p:pic>
      <p:pic>
        <p:nvPicPr>
          <p:cNvPr id="16" name="Graphique 15" descr="Laboratoire de chimie">
            <a:extLst>
              <a:ext uri="{FF2B5EF4-FFF2-40B4-BE49-F238E27FC236}">
                <a16:creationId xmlns:a16="http://schemas.microsoft.com/office/drawing/2014/main" id="{604F88E2-CF00-3172-9667-4FA82C8B76B3}"/>
              </a:ext>
            </a:extLst>
          </p:cNvPr>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8660" y="5364596"/>
            <a:ext cx="8089037" cy="8089037"/>
          </a:xfrm>
          <a:prstGeom prst="rect">
            <a:avLst/>
          </a:prstGeom>
        </p:spPr>
      </p:pic>
      <p:grpSp>
        <p:nvGrpSpPr>
          <p:cNvPr id="26" name="Groupe 25">
            <a:extLst>
              <a:ext uri="{FF2B5EF4-FFF2-40B4-BE49-F238E27FC236}">
                <a16:creationId xmlns:a16="http://schemas.microsoft.com/office/drawing/2014/main" id="{9B1EC26F-8CC1-B07B-8602-98F083B61CB2}"/>
              </a:ext>
            </a:extLst>
          </p:cNvPr>
          <p:cNvGrpSpPr/>
          <p:nvPr/>
        </p:nvGrpSpPr>
        <p:grpSpPr>
          <a:xfrm>
            <a:off x="999857" y="4655917"/>
            <a:ext cx="5458459" cy="633341"/>
            <a:chOff x="3779837" y="4429890"/>
            <a:chExt cx="6106504" cy="486532"/>
          </a:xfrm>
        </p:grpSpPr>
        <p:sp>
          <p:nvSpPr>
            <p:cNvPr id="27" name="Rectangle 26">
              <a:extLst>
                <a:ext uri="{FF2B5EF4-FFF2-40B4-BE49-F238E27FC236}">
                  <a16:creationId xmlns:a16="http://schemas.microsoft.com/office/drawing/2014/main" id="{9E0949BD-E985-E4E9-567E-828894BB4E2A}"/>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ZoneTexte 27">
              <a:extLst>
                <a:ext uri="{FF2B5EF4-FFF2-40B4-BE49-F238E27FC236}">
                  <a16:creationId xmlns:a16="http://schemas.microsoft.com/office/drawing/2014/main" id="{8C767BFF-5FF0-9DA6-2319-3ACB84E89E04}"/>
                </a:ext>
              </a:extLst>
            </p:cNvPr>
            <p:cNvSpPr txBox="1"/>
            <p:nvPr/>
          </p:nvSpPr>
          <p:spPr>
            <a:xfrm>
              <a:off x="4266243" y="4458900"/>
              <a:ext cx="5450280" cy="401937"/>
            </a:xfrm>
            <a:prstGeom prst="rect">
              <a:avLst/>
            </a:prstGeom>
            <a:noFill/>
          </p:spPr>
          <p:txBody>
            <a:bodyPr wrap="square">
              <a:spAutoFit/>
            </a:bodyPr>
            <a:lstStyle/>
            <a:p>
              <a:pPr marL="0" algn="just" rtl="0" eaLnBrk="1" fontAlgn="b" latinLnBrk="0" hangingPunct="1">
                <a:spcBef>
                  <a:spcPts val="0"/>
                </a:spcBef>
                <a:spcAft>
                  <a:spcPts val="0"/>
                </a:spcAft>
              </a:pPr>
              <a:r>
                <a:rPr lang="fr-FR" sz="1400" b="0" i="0" u="none" strike="noStrike" kern="1200" dirty="0">
                  <a:solidFill>
                    <a:srgbClr val="000000"/>
                  </a:solidFill>
                  <a:effectLst/>
                  <a:latin typeface="Abadi Extra Light" panose="020B0204020104020204" pitchFamily="34" charset="0"/>
                </a:rPr>
                <a:t>Audit conseil hygiène</a:t>
              </a:r>
            </a:p>
            <a:p>
              <a:pPr marL="0" algn="just" rtl="0" eaLnBrk="1" fontAlgn="b" latinLnBrk="0" hangingPunct="1">
                <a:spcBef>
                  <a:spcPts val="0"/>
                </a:spcBef>
                <a:spcAft>
                  <a:spcPts val="0"/>
                </a:spcAft>
              </a:pPr>
              <a:r>
                <a:rPr lang="fr-FR" sz="1400" dirty="0">
                  <a:solidFill>
                    <a:srgbClr val="000000"/>
                  </a:solidFill>
                  <a:latin typeface="Abadi Extra Light" panose="020B0204020104020204" pitchFamily="34" charset="0"/>
                </a:rPr>
                <a:t>Durée : A l’heure</a:t>
              </a:r>
              <a:endParaRPr lang="fr-FR" sz="1400" b="0" i="0" u="none" strike="noStrike" dirty="0">
                <a:effectLst/>
                <a:latin typeface="Abadi Extra Light" panose="020B0204020104020204" pitchFamily="34" charset="0"/>
              </a:endParaRPr>
            </a:p>
          </p:txBody>
        </p:sp>
        <p:sp>
          <p:nvSpPr>
            <p:cNvPr id="29" name="Rectangle 28">
              <a:extLst>
                <a:ext uri="{FF2B5EF4-FFF2-40B4-BE49-F238E27FC236}">
                  <a16:creationId xmlns:a16="http://schemas.microsoft.com/office/drawing/2014/main" id="{5A51ABD4-4E61-8BF2-3816-D903CEE9EFB6}"/>
                </a:ext>
              </a:extLst>
            </p:cNvPr>
            <p:cNvSpPr/>
            <p:nvPr/>
          </p:nvSpPr>
          <p:spPr>
            <a:xfrm>
              <a:off x="3783894" y="4429890"/>
              <a:ext cx="294943" cy="486532"/>
            </a:xfrm>
            <a:prstGeom prst="rect">
              <a:avLst/>
            </a:prstGeom>
            <a:solidFill>
              <a:srgbClr val="A9776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1400" b="1" spc="80" dirty="0">
                  <a:solidFill>
                    <a:schemeClr val="bg1"/>
                  </a:solidFill>
                  <a:latin typeface="Abadi" panose="020B0604020104020204" pitchFamily="34" charset="0"/>
                </a:rPr>
                <a:t>3</a:t>
              </a:r>
              <a:endParaRPr lang="x-none" sz="1400" b="1" spc="80" dirty="0">
                <a:solidFill>
                  <a:schemeClr val="bg1"/>
                </a:solidFill>
                <a:latin typeface="Abadi" panose="020B0604020104020204" pitchFamily="34" charset="0"/>
              </a:endParaRPr>
            </a:p>
          </p:txBody>
        </p:sp>
      </p:grpSp>
      <p:sp>
        <p:nvSpPr>
          <p:cNvPr id="37" name="Rectangle 14">
            <a:extLst>
              <a:ext uri="{FF2B5EF4-FFF2-40B4-BE49-F238E27FC236}">
                <a16:creationId xmlns:a16="http://schemas.microsoft.com/office/drawing/2014/main" id="{A21EDEEF-7C04-4948-6AF4-784554046F95}"/>
              </a:ext>
            </a:extLst>
          </p:cNvPr>
          <p:cNvSpPr/>
          <p:nvPr/>
        </p:nvSpPr>
        <p:spPr>
          <a:xfrm>
            <a:off x="2187933" y="1203009"/>
            <a:ext cx="4001902" cy="484306"/>
          </a:xfrm>
          <a:custGeom>
            <a:avLst/>
            <a:gdLst>
              <a:gd name="connsiteX0" fmla="*/ 0 w 4747922"/>
              <a:gd name="connsiteY0" fmla="*/ 0 h 684000"/>
              <a:gd name="connsiteX1" fmla="*/ 4747922 w 4747922"/>
              <a:gd name="connsiteY1" fmla="*/ 0 h 684000"/>
              <a:gd name="connsiteX2" fmla="*/ 4747922 w 4747922"/>
              <a:gd name="connsiteY2" fmla="*/ 684000 h 684000"/>
              <a:gd name="connsiteX3" fmla="*/ 0 w 4747922"/>
              <a:gd name="connsiteY3" fmla="*/ 684000 h 684000"/>
              <a:gd name="connsiteX4" fmla="*/ 0 w 4747922"/>
              <a:gd name="connsiteY4" fmla="*/ 0 h 684000"/>
              <a:gd name="connsiteX0" fmla="*/ 0 w 4814597"/>
              <a:gd name="connsiteY0" fmla="*/ 0 h 703050"/>
              <a:gd name="connsiteX1" fmla="*/ 4814597 w 4814597"/>
              <a:gd name="connsiteY1" fmla="*/ 19050 h 703050"/>
              <a:gd name="connsiteX2" fmla="*/ 4814597 w 4814597"/>
              <a:gd name="connsiteY2" fmla="*/ 703050 h 703050"/>
              <a:gd name="connsiteX3" fmla="*/ 66675 w 4814597"/>
              <a:gd name="connsiteY3" fmla="*/ 703050 h 703050"/>
              <a:gd name="connsiteX4" fmla="*/ 0 w 4814597"/>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9525 w 4824122"/>
              <a:gd name="connsiteY0" fmla="*/ 0 h 703050"/>
              <a:gd name="connsiteX1" fmla="*/ 4824122 w 4824122"/>
              <a:gd name="connsiteY1" fmla="*/ 19050 h 703050"/>
              <a:gd name="connsiteX2" fmla="*/ 4824122 w 4824122"/>
              <a:gd name="connsiteY2" fmla="*/ 703050 h 703050"/>
              <a:gd name="connsiteX3" fmla="*/ 0 w 4824122"/>
              <a:gd name="connsiteY3" fmla="*/ 664950 h 703050"/>
              <a:gd name="connsiteX4" fmla="*/ 9525 w 4824122"/>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48236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48236 w 4862833"/>
              <a:gd name="connsiteY4" fmla="*/ 0 h 703050"/>
              <a:gd name="connsiteX0" fmla="*/ 9524 w 4862833"/>
              <a:gd name="connsiteY0" fmla="*/ 0 h 703050"/>
              <a:gd name="connsiteX1" fmla="*/ 4862833 w 4862833"/>
              <a:gd name="connsiteY1" fmla="*/ 19050 h 703050"/>
              <a:gd name="connsiteX2" fmla="*/ 4862833 w 4862833"/>
              <a:gd name="connsiteY2" fmla="*/ 703050 h 703050"/>
              <a:gd name="connsiteX3" fmla="*/ 0 w 4862833"/>
              <a:gd name="connsiteY3" fmla="*/ 664950 h 703050"/>
              <a:gd name="connsiteX4" fmla="*/ 9524 w 4862833"/>
              <a:gd name="connsiteY4" fmla="*/ 0 h 70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833" h="703050">
                <a:moveTo>
                  <a:pt x="9524" y="0"/>
                </a:moveTo>
                <a:lnTo>
                  <a:pt x="4862833" y="19050"/>
                </a:lnTo>
                <a:lnTo>
                  <a:pt x="4862833" y="703050"/>
                </a:lnTo>
                <a:lnTo>
                  <a:pt x="0" y="664950"/>
                </a:lnTo>
                <a:cubicBezTo>
                  <a:pt x="40663" y="323158"/>
                  <a:pt x="53974" y="202600"/>
                  <a:pt x="9524" y="0"/>
                </a:cubicBezTo>
                <a:close/>
              </a:path>
            </a:pathLst>
          </a:custGeom>
          <a:solidFill>
            <a:srgbClr val="A977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Ellipse 37">
            <a:extLst>
              <a:ext uri="{FF2B5EF4-FFF2-40B4-BE49-F238E27FC236}">
                <a16:creationId xmlns:a16="http://schemas.microsoft.com/office/drawing/2014/main" id="{8BACBDF4-3F5C-A78F-90C1-90578EC53B7C}"/>
              </a:ext>
            </a:extLst>
          </p:cNvPr>
          <p:cNvSpPr/>
          <p:nvPr/>
        </p:nvSpPr>
        <p:spPr>
          <a:xfrm>
            <a:off x="606033" y="579896"/>
            <a:ext cx="1620000" cy="1620000"/>
          </a:xfrm>
          <a:prstGeom prst="ellipse">
            <a:avLst/>
          </a:prstGeom>
          <a:solidFill>
            <a:schemeClr val="bg1"/>
          </a:solidFill>
          <a:ln w="38100">
            <a:solidFill>
              <a:srgbClr val="A97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9" name="ZoneTexte 38">
            <a:extLst>
              <a:ext uri="{FF2B5EF4-FFF2-40B4-BE49-F238E27FC236}">
                <a16:creationId xmlns:a16="http://schemas.microsoft.com/office/drawing/2014/main" id="{B524D8E7-9170-7A72-5FDD-F129D4283B91}"/>
              </a:ext>
            </a:extLst>
          </p:cNvPr>
          <p:cNvSpPr txBox="1"/>
          <p:nvPr/>
        </p:nvSpPr>
        <p:spPr>
          <a:xfrm>
            <a:off x="2187932" y="1271147"/>
            <a:ext cx="3630977" cy="369332"/>
          </a:xfrm>
          <a:prstGeom prst="rect">
            <a:avLst/>
          </a:prstGeom>
          <a:noFill/>
        </p:spPr>
        <p:txBody>
          <a:bodyPr wrap="square">
            <a:spAutoFit/>
          </a:bodyPr>
          <a:lstStyle/>
          <a:p>
            <a:pPr algn="ctr"/>
            <a:r>
              <a:rPr lang="en-US" b="1" spc="80" dirty="0">
                <a:solidFill>
                  <a:schemeClr val="bg1"/>
                </a:solidFill>
                <a:latin typeface="Abadi" panose="020B0604020104020204" pitchFamily="34" charset="0"/>
                <a:cs typeface="Arial" panose="020B0604020202020204" pitchFamily="34" charset="0"/>
              </a:rPr>
              <a:t>DÉTAILS DES PRESTATIONS</a:t>
            </a:r>
            <a:endParaRPr lang="x-none" b="1" spc="80" dirty="0">
              <a:solidFill>
                <a:schemeClr val="bg1"/>
              </a:solidFill>
              <a:latin typeface="Abadi" panose="020B0604020104020204" pitchFamily="34" charset="0"/>
              <a:cs typeface="Arial" panose="020B0604020202020204" pitchFamily="34" charset="0"/>
            </a:endParaRPr>
          </a:p>
        </p:txBody>
      </p:sp>
      <p:pic>
        <p:nvPicPr>
          <p:cNvPr id="40" name="Image 39" descr="Une image contenant clipart, Graphique, conception, illustration&#10;&#10;Description générée automatiquement">
            <a:extLst>
              <a:ext uri="{FF2B5EF4-FFF2-40B4-BE49-F238E27FC236}">
                <a16:creationId xmlns:a16="http://schemas.microsoft.com/office/drawing/2014/main" id="{390C9330-BC12-E669-8ADA-83F77185C1EE}"/>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38121" y="909385"/>
            <a:ext cx="964525" cy="964525"/>
          </a:xfrm>
          <a:prstGeom prst="rect">
            <a:avLst/>
          </a:prstGeom>
        </p:spPr>
      </p:pic>
    </p:spTree>
    <p:extLst>
      <p:ext uri="{BB962C8B-B14F-4D97-AF65-F5344CB8AC3E}">
        <p14:creationId xmlns:p14="http://schemas.microsoft.com/office/powerpoint/2010/main" val="4257319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53A4B7-8974-E80C-7F04-BBC68B343383}"/>
              </a:ext>
            </a:extLst>
          </p:cNvPr>
          <p:cNvSpPr/>
          <p:nvPr/>
        </p:nvSpPr>
        <p:spPr>
          <a:xfrm>
            <a:off x="1398970" y="4320000"/>
            <a:ext cx="5215468" cy="1784675"/>
          </a:xfrm>
          <a:prstGeom prst="rect">
            <a:avLst/>
          </a:prstGeom>
          <a:solidFill>
            <a:schemeClr val="bg1"/>
          </a:solidFill>
          <a:ln w="14097">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ZoneTexte 1">
            <a:extLst>
              <a:ext uri="{FF2B5EF4-FFF2-40B4-BE49-F238E27FC236}">
                <a16:creationId xmlns:a16="http://schemas.microsoft.com/office/drawing/2014/main" id="{B79990E7-F0B8-558D-1ACC-92E9FB16C86F}"/>
              </a:ext>
            </a:extLst>
          </p:cNvPr>
          <p:cNvSpPr txBox="1"/>
          <p:nvPr/>
        </p:nvSpPr>
        <p:spPr>
          <a:xfrm>
            <a:off x="1481352" y="4298695"/>
            <a:ext cx="5215467" cy="1077218"/>
          </a:xfrm>
          <a:prstGeom prst="rect">
            <a:avLst/>
          </a:prstGeom>
          <a:noFill/>
        </p:spPr>
        <p:txBody>
          <a:bodyPr wrap="square" rtlCol="0">
            <a:spAutoFit/>
          </a:bodyPr>
          <a:lstStyle/>
          <a:p>
            <a:pPr algn="just"/>
            <a:r>
              <a:rPr lang="fr-FR" sz="1600" b="0" i="0" u="none" strike="noStrike" baseline="0" dirty="0">
                <a:solidFill>
                  <a:srgbClr val="000000"/>
                </a:solidFill>
                <a:latin typeface="Abadi Extra Light" panose="020B0204020104020204" pitchFamily="34" charset="0"/>
              </a:rPr>
              <a:t>Si vous souhaitez réaliser des analyses ne figurant pas dans notre gamme d’analyses, nous vous proposons d’étudier avec vous la possibilité de sous-traiter votre demande auprès de laboratoires partenaires qualifiés et accrédités.</a:t>
            </a:r>
          </a:p>
        </p:txBody>
      </p:sp>
      <p:pic>
        <p:nvPicPr>
          <p:cNvPr id="4" name="Graphique 3" descr="Un avion volant en papier">
            <a:extLst>
              <a:ext uri="{FF2B5EF4-FFF2-40B4-BE49-F238E27FC236}">
                <a16:creationId xmlns:a16="http://schemas.microsoft.com/office/drawing/2014/main" id="{25BE6F4B-7D7C-3109-66ED-754E88C1BB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9929" y="781266"/>
            <a:ext cx="4102213" cy="4102213"/>
          </a:xfrm>
          <a:prstGeom prst="rect">
            <a:avLst/>
          </a:prstGeom>
        </p:spPr>
      </p:pic>
      <p:grpSp>
        <p:nvGrpSpPr>
          <p:cNvPr id="10" name="Groupe 9">
            <a:extLst>
              <a:ext uri="{FF2B5EF4-FFF2-40B4-BE49-F238E27FC236}">
                <a16:creationId xmlns:a16="http://schemas.microsoft.com/office/drawing/2014/main" id="{44782F36-82C8-878A-6212-5FC669851EB5}"/>
              </a:ext>
            </a:extLst>
          </p:cNvPr>
          <p:cNvGrpSpPr/>
          <p:nvPr/>
        </p:nvGrpSpPr>
        <p:grpSpPr>
          <a:xfrm>
            <a:off x="0" y="0"/>
            <a:ext cx="576000" cy="4740266"/>
            <a:chOff x="0" y="0"/>
            <a:chExt cx="576000" cy="4740266"/>
          </a:xfrm>
        </p:grpSpPr>
        <p:sp>
          <p:nvSpPr>
            <p:cNvPr id="11" name="Rectangle 10">
              <a:extLst>
                <a:ext uri="{FF2B5EF4-FFF2-40B4-BE49-F238E27FC236}">
                  <a16:creationId xmlns:a16="http://schemas.microsoft.com/office/drawing/2014/main" id="{D20353A5-0FC6-679F-B3ED-D897440113C9}"/>
                </a:ext>
              </a:extLst>
            </p:cNvPr>
            <p:cNvSpPr/>
            <p:nvPr/>
          </p:nvSpPr>
          <p:spPr>
            <a:xfrm>
              <a:off x="0" y="420266"/>
              <a:ext cx="576000" cy="43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17971DDC-17F3-8CDE-8CD1-B3CE06B7ACBD}"/>
                </a:ext>
              </a:extLst>
            </p:cNvPr>
            <p:cNvSpPr/>
            <p:nvPr/>
          </p:nvSpPr>
          <p:spPr>
            <a:xfrm>
              <a:off x="0" y="0"/>
              <a:ext cx="576000" cy="4320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ZoneTexte 12">
              <a:extLst>
                <a:ext uri="{FF2B5EF4-FFF2-40B4-BE49-F238E27FC236}">
                  <a16:creationId xmlns:a16="http://schemas.microsoft.com/office/drawing/2014/main" id="{CDDFF8C5-5186-7AF2-744D-31A8F4A2E3D8}"/>
                </a:ext>
              </a:extLst>
            </p:cNvPr>
            <p:cNvSpPr txBox="1"/>
            <p:nvPr/>
          </p:nvSpPr>
          <p:spPr>
            <a:xfrm>
              <a:off x="29731" y="4403965"/>
              <a:ext cx="517236" cy="276999"/>
            </a:xfrm>
            <a:prstGeom prst="rect">
              <a:avLst/>
            </a:prstGeom>
            <a:noFill/>
          </p:spPr>
          <p:txBody>
            <a:bodyPr wrap="square" rtlCol="0">
              <a:spAutoFit/>
            </a:bodyPr>
            <a:lstStyle/>
            <a:p>
              <a:pPr algn="ctr"/>
              <a:r>
                <a:rPr lang="fr-FR" sz="1200" b="1" dirty="0">
                  <a:solidFill>
                    <a:schemeClr val="tx1">
                      <a:lumMod val="75000"/>
                      <a:lumOff val="25000"/>
                    </a:schemeClr>
                  </a:solidFill>
                  <a:latin typeface="Abadi" panose="020B0604020104020204" pitchFamily="34" charset="0"/>
                  <a:cs typeface="Arial" panose="020B0604020202020204" pitchFamily="34" charset="0"/>
                </a:rPr>
                <a:t>47</a:t>
              </a:r>
              <a:endParaRPr lang="x-none" sz="1200" b="1" dirty="0">
                <a:solidFill>
                  <a:schemeClr val="tx1">
                    <a:lumMod val="75000"/>
                    <a:lumOff val="25000"/>
                  </a:schemeClr>
                </a:solidFill>
                <a:latin typeface="Abadi" panose="020B0604020104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6422C7A8-EB36-87FC-E5DE-B6A340CBB9BD}"/>
                </a:ext>
              </a:extLst>
            </p:cNvPr>
            <p:cNvSpPr txBox="1"/>
            <p:nvPr/>
          </p:nvSpPr>
          <p:spPr>
            <a:xfrm>
              <a:off x="57167" y="185498"/>
              <a:ext cx="492443" cy="4134502"/>
            </a:xfrm>
            <a:prstGeom prst="rect">
              <a:avLst/>
            </a:prstGeom>
            <a:noFill/>
          </p:spPr>
          <p:txBody>
            <a:bodyPr vert="vert270" wrap="square" rtlCol="0">
              <a:spAutoFit/>
            </a:bodyPr>
            <a:lstStyle/>
            <a:p>
              <a:pPr algn="ctr"/>
              <a:r>
                <a:rPr lang="fr-FR" sz="2000" b="1" spc="300" dirty="0">
                  <a:solidFill>
                    <a:schemeClr val="bg1"/>
                  </a:solidFill>
                  <a:latin typeface="Abadi" panose="020B0604020104020204" pitchFamily="34" charset="0"/>
                  <a:cs typeface="Arial" panose="020B0604020202020204" pitchFamily="34" charset="0"/>
                </a:rPr>
                <a:t>À PROPOS</a:t>
              </a:r>
              <a:endParaRPr lang="x-none" sz="2000" b="1" spc="300" dirty="0">
                <a:solidFill>
                  <a:schemeClr val="bg1"/>
                </a:solidFill>
                <a:latin typeface="Abadi" panose="020B0604020104020204" pitchFamily="34" charset="0"/>
                <a:cs typeface="Arial" panose="020B0604020202020204" pitchFamily="34" charset="0"/>
              </a:endParaRPr>
            </a:p>
          </p:txBody>
        </p:sp>
      </p:grpSp>
      <p:sp>
        <p:nvSpPr>
          <p:cNvPr id="15" name="ZoneTexte 14">
            <a:extLst>
              <a:ext uri="{FF2B5EF4-FFF2-40B4-BE49-F238E27FC236}">
                <a16:creationId xmlns:a16="http://schemas.microsoft.com/office/drawing/2014/main" id="{2FB616F7-4E37-1607-88BF-61308E94AD6A}"/>
              </a:ext>
            </a:extLst>
          </p:cNvPr>
          <p:cNvSpPr txBox="1"/>
          <p:nvPr/>
        </p:nvSpPr>
        <p:spPr>
          <a:xfrm>
            <a:off x="1192965" y="615016"/>
            <a:ext cx="3111022" cy="523220"/>
          </a:xfrm>
          <a:prstGeom prst="rect">
            <a:avLst/>
          </a:prstGeom>
          <a:noFill/>
        </p:spPr>
        <p:txBody>
          <a:bodyPr wrap="square" rtlCol="0">
            <a:spAutoFit/>
          </a:bodyPr>
          <a:lstStyle/>
          <a:p>
            <a:r>
              <a:rPr lang="fr-FR" sz="2800" spc="80" dirty="0">
                <a:solidFill>
                  <a:schemeClr val="bg1"/>
                </a:solidFill>
                <a:highlight>
                  <a:srgbClr val="00B0F0"/>
                </a:highlight>
                <a:latin typeface="Abadi" panose="020B0604020104020204" pitchFamily="34" charset="0"/>
                <a:cs typeface="Arial" panose="020B0604020202020204" pitchFamily="34" charset="0"/>
              </a:rPr>
              <a:t>SOUS-TRAITANCE</a:t>
            </a:r>
            <a:endParaRPr lang="x-none" sz="2800" spc="80" dirty="0">
              <a:solidFill>
                <a:schemeClr val="bg1"/>
              </a:solidFill>
              <a:highlight>
                <a:srgbClr val="00B0F0"/>
              </a:highlight>
              <a:latin typeface="Abadi" panose="020B0604020104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D81416E5-C96E-5039-053A-BEA3A385534A}"/>
              </a:ext>
            </a:extLst>
          </p:cNvPr>
          <p:cNvSpPr/>
          <p:nvPr/>
        </p:nvSpPr>
        <p:spPr>
          <a:xfrm>
            <a:off x="7212087" y="-5770"/>
            <a:ext cx="360000" cy="10691813"/>
          </a:xfrm>
          <a:prstGeom prst="rect">
            <a:avLst/>
          </a:prstGeom>
          <a:pattFill prst="wdDnDiag">
            <a:fgClr>
              <a:schemeClr val="tx1">
                <a:lumMod val="75000"/>
                <a:lumOff val="2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ectangle 25">
            <a:extLst>
              <a:ext uri="{FF2B5EF4-FFF2-40B4-BE49-F238E27FC236}">
                <a16:creationId xmlns:a16="http://schemas.microsoft.com/office/drawing/2014/main" id="{9184F09B-1120-25EC-A975-0BFD5ADBECD2}"/>
              </a:ext>
            </a:extLst>
          </p:cNvPr>
          <p:cNvSpPr/>
          <p:nvPr/>
        </p:nvSpPr>
        <p:spPr>
          <a:xfrm>
            <a:off x="-1" y="10342352"/>
            <a:ext cx="7559675" cy="360000"/>
          </a:xfrm>
          <a:prstGeom prst="rect">
            <a:avLst/>
          </a:prstGeom>
          <a:pattFill prst="wdDnDiag">
            <a:fgClr>
              <a:schemeClr val="tx1">
                <a:lumMod val="75000"/>
                <a:lumOff val="2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294387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9E7DD9-6094-59EC-7DC3-331E3F636D3B}"/>
              </a:ext>
            </a:extLst>
          </p:cNvPr>
          <p:cNvSpPr/>
          <p:nvPr/>
        </p:nvSpPr>
        <p:spPr>
          <a:xfrm>
            <a:off x="0" y="0"/>
            <a:ext cx="7559675" cy="5648389"/>
          </a:xfrm>
          <a:custGeom>
            <a:avLst/>
            <a:gdLst>
              <a:gd name="connsiteX0" fmla="*/ 0 w 7559675"/>
              <a:gd name="connsiteY0" fmla="*/ 0 h 6419088"/>
              <a:gd name="connsiteX1" fmla="*/ 7559675 w 7559675"/>
              <a:gd name="connsiteY1" fmla="*/ 0 h 6419088"/>
              <a:gd name="connsiteX2" fmla="*/ 7559675 w 7559675"/>
              <a:gd name="connsiteY2" fmla="*/ 6419088 h 6419088"/>
              <a:gd name="connsiteX3" fmla="*/ 0 w 7559675"/>
              <a:gd name="connsiteY3" fmla="*/ 6419088 h 6419088"/>
              <a:gd name="connsiteX4" fmla="*/ 0 w 7559675"/>
              <a:gd name="connsiteY4" fmla="*/ 0 h 6419088"/>
              <a:gd name="connsiteX0" fmla="*/ 0 w 7559675"/>
              <a:gd name="connsiteY0" fmla="*/ 0 h 6419088"/>
              <a:gd name="connsiteX1" fmla="*/ 7559675 w 7559675"/>
              <a:gd name="connsiteY1" fmla="*/ 0 h 6419088"/>
              <a:gd name="connsiteX2" fmla="*/ 7559675 w 7559675"/>
              <a:gd name="connsiteY2" fmla="*/ 6419088 h 6419088"/>
              <a:gd name="connsiteX3" fmla="*/ 0 w 7559675"/>
              <a:gd name="connsiteY3" fmla="*/ 5084064 h 6419088"/>
              <a:gd name="connsiteX4" fmla="*/ 0 w 7559675"/>
              <a:gd name="connsiteY4" fmla="*/ 0 h 641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675" h="6419088">
                <a:moveTo>
                  <a:pt x="0" y="0"/>
                </a:moveTo>
                <a:lnTo>
                  <a:pt x="7559675" y="0"/>
                </a:lnTo>
                <a:lnTo>
                  <a:pt x="7559675" y="6419088"/>
                </a:lnTo>
                <a:lnTo>
                  <a:pt x="0" y="5084064"/>
                </a:lnTo>
                <a:lnTo>
                  <a:pt x="0" y="0"/>
                </a:ln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Ellipse 32">
            <a:extLst>
              <a:ext uri="{FF2B5EF4-FFF2-40B4-BE49-F238E27FC236}">
                <a16:creationId xmlns:a16="http://schemas.microsoft.com/office/drawing/2014/main" id="{4B98A395-FA11-5D00-7E8B-D4E1C616EE46}"/>
              </a:ext>
            </a:extLst>
          </p:cNvPr>
          <p:cNvSpPr/>
          <p:nvPr/>
        </p:nvSpPr>
        <p:spPr>
          <a:xfrm>
            <a:off x="4843381" y="3658661"/>
            <a:ext cx="2340000" cy="234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26" name="Groupe 25">
            <a:extLst>
              <a:ext uri="{FF2B5EF4-FFF2-40B4-BE49-F238E27FC236}">
                <a16:creationId xmlns:a16="http://schemas.microsoft.com/office/drawing/2014/main" id="{244F52FD-60F4-41D7-59C4-85D358E39CFD}"/>
              </a:ext>
            </a:extLst>
          </p:cNvPr>
          <p:cNvGrpSpPr/>
          <p:nvPr/>
        </p:nvGrpSpPr>
        <p:grpSpPr>
          <a:xfrm>
            <a:off x="1692415" y="6044942"/>
            <a:ext cx="4084882" cy="3284425"/>
            <a:chOff x="864107" y="6433847"/>
            <a:chExt cx="4084882" cy="3284425"/>
          </a:xfrm>
        </p:grpSpPr>
        <p:sp>
          <p:nvSpPr>
            <p:cNvPr id="6" name="Rectangle : coins arrondis 5">
              <a:extLst>
                <a:ext uri="{FF2B5EF4-FFF2-40B4-BE49-F238E27FC236}">
                  <a16:creationId xmlns:a16="http://schemas.microsoft.com/office/drawing/2014/main" id="{49D42063-D638-C741-6095-54D5C66E3B87}"/>
                </a:ext>
              </a:extLst>
            </p:cNvPr>
            <p:cNvSpPr/>
            <p:nvPr/>
          </p:nvSpPr>
          <p:spPr>
            <a:xfrm>
              <a:off x="864108" y="9034272"/>
              <a:ext cx="684000" cy="6840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ZoneTexte 2">
              <a:extLst>
                <a:ext uri="{FF2B5EF4-FFF2-40B4-BE49-F238E27FC236}">
                  <a16:creationId xmlns:a16="http://schemas.microsoft.com/office/drawing/2014/main" id="{9BB60843-1CEA-068E-EBF8-6D657430362B}"/>
                </a:ext>
              </a:extLst>
            </p:cNvPr>
            <p:cNvSpPr txBox="1"/>
            <p:nvPr/>
          </p:nvSpPr>
          <p:spPr>
            <a:xfrm>
              <a:off x="1675839" y="6483459"/>
              <a:ext cx="2495108" cy="584775"/>
            </a:xfrm>
            <a:prstGeom prst="rect">
              <a:avLst/>
            </a:prstGeom>
            <a:noFill/>
          </p:spPr>
          <p:txBody>
            <a:bodyPr wrap="square">
              <a:spAutoFit/>
            </a:bodyPr>
            <a:lstStyle/>
            <a:p>
              <a:r>
                <a:rPr lang="en-US" sz="1600" dirty="0">
                  <a:latin typeface="Abadi Extra Light" panose="020B0204020104020204" pitchFamily="34" charset="0"/>
                </a:rPr>
                <a:t>Morne Jolivière</a:t>
              </a:r>
            </a:p>
            <a:p>
              <a:r>
                <a:rPr lang="en-US" sz="1600" dirty="0">
                  <a:latin typeface="Abadi Extra Light" panose="020B0204020104020204" pitchFamily="34" charset="0"/>
                </a:rPr>
                <a:t>97139 Les Abymes CEDEX</a:t>
              </a:r>
            </a:p>
          </p:txBody>
        </p:sp>
        <p:sp>
          <p:nvSpPr>
            <p:cNvPr id="5" name="ZoneTexte 4">
              <a:extLst>
                <a:ext uri="{FF2B5EF4-FFF2-40B4-BE49-F238E27FC236}">
                  <a16:creationId xmlns:a16="http://schemas.microsoft.com/office/drawing/2014/main" id="{32823130-8A1A-0032-88D4-1267FD2E7551}"/>
                </a:ext>
              </a:extLst>
            </p:cNvPr>
            <p:cNvSpPr txBox="1"/>
            <p:nvPr/>
          </p:nvSpPr>
          <p:spPr>
            <a:xfrm>
              <a:off x="864108" y="9049031"/>
              <a:ext cx="684000" cy="646331"/>
            </a:xfrm>
            <a:prstGeom prst="rect">
              <a:avLst/>
            </a:prstGeom>
            <a:noFill/>
          </p:spPr>
          <p:txBody>
            <a:bodyPr wrap="square" rtlCol="0">
              <a:spAutoFit/>
            </a:bodyPr>
            <a:lstStyle/>
            <a:p>
              <a:pPr algn="ctr"/>
              <a:r>
                <a:rPr lang="fr-FR" sz="3600" b="1" dirty="0">
                  <a:solidFill>
                    <a:schemeClr val="tx1">
                      <a:lumMod val="75000"/>
                      <a:lumOff val="25000"/>
                    </a:schemeClr>
                  </a:solidFill>
                  <a:latin typeface="Arial Black" panose="020B0A04020102020204" pitchFamily="34" charset="0"/>
                </a:rPr>
                <a:t>@</a:t>
              </a:r>
              <a:endParaRPr lang="x-none" sz="3600" b="1" dirty="0">
                <a:solidFill>
                  <a:schemeClr val="tx1">
                    <a:lumMod val="75000"/>
                    <a:lumOff val="25000"/>
                  </a:schemeClr>
                </a:solidFill>
                <a:latin typeface="Arial Black" panose="020B0A04020102020204" pitchFamily="34" charset="0"/>
              </a:endParaRPr>
            </a:p>
          </p:txBody>
        </p:sp>
        <p:sp>
          <p:nvSpPr>
            <p:cNvPr id="8" name="ZoneTexte 7">
              <a:extLst>
                <a:ext uri="{FF2B5EF4-FFF2-40B4-BE49-F238E27FC236}">
                  <a16:creationId xmlns:a16="http://schemas.microsoft.com/office/drawing/2014/main" id="{4B43A5EF-AD0F-9469-CB23-6E871CFD43E7}"/>
                </a:ext>
              </a:extLst>
            </p:cNvPr>
            <p:cNvSpPr txBox="1"/>
            <p:nvPr/>
          </p:nvSpPr>
          <p:spPr>
            <a:xfrm>
              <a:off x="1675839" y="9186877"/>
              <a:ext cx="3273150" cy="338554"/>
            </a:xfrm>
            <a:prstGeom prst="rect">
              <a:avLst/>
            </a:prstGeom>
            <a:noFill/>
          </p:spPr>
          <p:txBody>
            <a:bodyPr wrap="square">
              <a:spAutoFit/>
            </a:bodyPr>
            <a:lstStyle/>
            <a:p>
              <a:r>
                <a:rPr lang="en-US" sz="1600" spc="20" dirty="0">
                  <a:latin typeface="Abadi Extra Light" panose="020B0204020104020204" pitchFamily="34" charset="0"/>
                </a:rPr>
                <a:t>commerciallhe@pasteur-guadeloupe.fr</a:t>
              </a:r>
            </a:p>
          </p:txBody>
        </p:sp>
        <p:sp>
          <p:nvSpPr>
            <p:cNvPr id="9" name="Rectangle : coins arrondis 8">
              <a:extLst>
                <a:ext uri="{FF2B5EF4-FFF2-40B4-BE49-F238E27FC236}">
                  <a16:creationId xmlns:a16="http://schemas.microsoft.com/office/drawing/2014/main" id="{02041B69-1FD9-D9E7-76BE-003FCEA2939C}"/>
                </a:ext>
              </a:extLst>
            </p:cNvPr>
            <p:cNvSpPr/>
            <p:nvPr/>
          </p:nvSpPr>
          <p:spPr>
            <a:xfrm>
              <a:off x="864108" y="8167998"/>
              <a:ext cx="684000" cy="6840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2" name="Graphique 11" descr="Internet avec un remplissage uni">
              <a:extLst>
                <a:ext uri="{FF2B5EF4-FFF2-40B4-BE49-F238E27FC236}">
                  <a16:creationId xmlns:a16="http://schemas.microsoft.com/office/drawing/2014/main" id="{D57A0B56-3BBB-BD7E-FE0F-A74E61F168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7686" y="8221576"/>
              <a:ext cx="576843" cy="576843"/>
            </a:xfrm>
            <a:prstGeom prst="rect">
              <a:avLst/>
            </a:prstGeom>
          </p:spPr>
        </p:pic>
        <p:sp>
          <p:nvSpPr>
            <p:cNvPr id="14" name="ZoneTexte 13">
              <a:extLst>
                <a:ext uri="{FF2B5EF4-FFF2-40B4-BE49-F238E27FC236}">
                  <a16:creationId xmlns:a16="http://schemas.microsoft.com/office/drawing/2014/main" id="{01BD5725-A6F0-870F-121A-A53B68C454E1}"/>
                </a:ext>
              </a:extLst>
            </p:cNvPr>
            <p:cNvSpPr txBox="1"/>
            <p:nvPr/>
          </p:nvSpPr>
          <p:spPr>
            <a:xfrm>
              <a:off x="1675839" y="8342449"/>
              <a:ext cx="2430940" cy="338554"/>
            </a:xfrm>
            <a:prstGeom prst="rect">
              <a:avLst/>
            </a:prstGeom>
            <a:noFill/>
          </p:spPr>
          <p:txBody>
            <a:bodyPr wrap="square">
              <a:spAutoFit/>
            </a:bodyPr>
            <a:lstStyle/>
            <a:p>
              <a:r>
                <a:rPr lang="en-US" sz="1600" spc="20" dirty="0">
                  <a:latin typeface="Abadi Extra Light" panose="020B0204020104020204" pitchFamily="34" charset="0"/>
                </a:rPr>
                <a:t>www.pasteur-guadeloupe.fr</a:t>
              </a:r>
            </a:p>
          </p:txBody>
        </p:sp>
        <p:sp>
          <p:nvSpPr>
            <p:cNvPr id="17" name="Rectangle : coins arrondis 16">
              <a:extLst>
                <a:ext uri="{FF2B5EF4-FFF2-40B4-BE49-F238E27FC236}">
                  <a16:creationId xmlns:a16="http://schemas.microsoft.com/office/drawing/2014/main" id="{364C0098-80FA-16FB-3682-CC9182C22F25}"/>
                </a:ext>
              </a:extLst>
            </p:cNvPr>
            <p:cNvSpPr/>
            <p:nvPr/>
          </p:nvSpPr>
          <p:spPr>
            <a:xfrm>
              <a:off x="864108" y="7301724"/>
              <a:ext cx="684000" cy="6840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2" name="Graphique 21" descr="Combiné avec un remplissage uni">
              <a:extLst>
                <a:ext uri="{FF2B5EF4-FFF2-40B4-BE49-F238E27FC236}">
                  <a16:creationId xmlns:a16="http://schemas.microsoft.com/office/drawing/2014/main" id="{4D20233D-4EF6-7904-6D57-DCF28C28507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773" y="7359685"/>
              <a:ext cx="556735" cy="556735"/>
            </a:xfrm>
            <a:prstGeom prst="rect">
              <a:avLst/>
            </a:prstGeom>
          </p:spPr>
        </p:pic>
        <p:sp>
          <p:nvSpPr>
            <p:cNvPr id="23" name="ZoneTexte 22">
              <a:extLst>
                <a:ext uri="{FF2B5EF4-FFF2-40B4-BE49-F238E27FC236}">
                  <a16:creationId xmlns:a16="http://schemas.microsoft.com/office/drawing/2014/main" id="{9369599C-4365-3035-BFCE-BD9917B7EE4E}"/>
                </a:ext>
              </a:extLst>
            </p:cNvPr>
            <p:cNvSpPr txBox="1"/>
            <p:nvPr/>
          </p:nvSpPr>
          <p:spPr>
            <a:xfrm>
              <a:off x="1675839" y="7385874"/>
              <a:ext cx="2366772" cy="584775"/>
            </a:xfrm>
            <a:prstGeom prst="rect">
              <a:avLst/>
            </a:prstGeom>
            <a:noFill/>
          </p:spPr>
          <p:txBody>
            <a:bodyPr wrap="square">
              <a:spAutoFit/>
            </a:bodyPr>
            <a:lstStyle/>
            <a:p>
              <a:r>
                <a:rPr lang="en-US" sz="1600" spc="20" dirty="0">
                  <a:latin typeface="Abadi Extra Light" panose="020B0204020104020204" pitchFamily="34" charset="0"/>
                </a:rPr>
                <a:t>(+ 590) 590 89 76 69</a:t>
              </a:r>
            </a:p>
            <a:p>
              <a:r>
                <a:rPr lang="en-US" sz="1600" spc="20" dirty="0">
                  <a:latin typeface="Abadi Extra Light" panose="020B0204020104020204" pitchFamily="34" charset="0"/>
                </a:rPr>
                <a:t>(+ 590) 590 90 49 53</a:t>
              </a:r>
            </a:p>
          </p:txBody>
        </p:sp>
        <p:sp>
          <p:nvSpPr>
            <p:cNvPr id="24" name="Rectangle : coins arrondis 23">
              <a:extLst>
                <a:ext uri="{FF2B5EF4-FFF2-40B4-BE49-F238E27FC236}">
                  <a16:creationId xmlns:a16="http://schemas.microsoft.com/office/drawing/2014/main" id="{772921BA-FE18-E2EB-E6C7-015E37DC551E}"/>
                </a:ext>
              </a:extLst>
            </p:cNvPr>
            <p:cNvSpPr/>
            <p:nvPr/>
          </p:nvSpPr>
          <p:spPr>
            <a:xfrm>
              <a:off x="864108" y="6438545"/>
              <a:ext cx="684000" cy="6840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0" name="Graphique 19" descr="Repère avec un remplissage uni">
              <a:extLst>
                <a:ext uri="{FF2B5EF4-FFF2-40B4-BE49-F238E27FC236}">
                  <a16:creationId xmlns:a16="http://schemas.microsoft.com/office/drawing/2014/main" id="{CD7B5146-55EC-6682-B547-DE4BABACCA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4107" y="6433847"/>
              <a:ext cx="684000" cy="684000"/>
            </a:xfrm>
            <a:prstGeom prst="rect">
              <a:avLst/>
            </a:prstGeom>
          </p:spPr>
        </p:pic>
      </p:grpSp>
      <p:sp>
        <p:nvSpPr>
          <p:cNvPr id="31" name="Ellipse 30">
            <a:extLst>
              <a:ext uri="{FF2B5EF4-FFF2-40B4-BE49-F238E27FC236}">
                <a16:creationId xmlns:a16="http://schemas.microsoft.com/office/drawing/2014/main" id="{D3779FF3-E566-9120-2B71-0066B31C93B3}"/>
              </a:ext>
            </a:extLst>
          </p:cNvPr>
          <p:cNvSpPr/>
          <p:nvPr/>
        </p:nvSpPr>
        <p:spPr>
          <a:xfrm>
            <a:off x="2273196" y="3330706"/>
            <a:ext cx="2340000" cy="234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9" name="Image 28">
            <a:extLst>
              <a:ext uri="{FF2B5EF4-FFF2-40B4-BE49-F238E27FC236}">
                <a16:creationId xmlns:a16="http://schemas.microsoft.com/office/drawing/2014/main" id="{FA3E4B64-EB3F-273F-E192-1F326931F38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471932" y="3996275"/>
            <a:ext cx="1887700" cy="771931"/>
          </a:xfrm>
          <a:prstGeom prst="rect">
            <a:avLst/>
          </a:prstGeom>
        </p:spPr>
      </p:pic>
      <p:sp>
        <p:nvSpPr>
          <p:cNvPr id="27" name="ZoneTexte 26">
            <a:extLst>
              <a:ext uri="{FF2B5EF4-FFF2-40B4-BE49-F238E27FC236}">
                <a16:creationId xmlns:a16="http://schemas.microsoft.com/office/drawing/2014/main" id="{79A71F9D-D93B-1AAB-5D3F-2D6CCF8A6937}"/>
              </a:ext>
            </a:extLst>
          </p:cNvPr>
          <p:cNvSpPr txBox="1"/>
          <p:nvPr/>
        </p:nvSpPr>
        <p:spPr>
          <a:xfrm>
            <a:off x="807360" y="5998661"/>
            <a:ext cx="553998" cy="3300725"/>
          </a:xfrm>
          <a:prstGeom prst="rect">
            <a:avLst/>
          </a:prstGeom>
          <a:noFill/>
        </p:spPr>
        <p:txBody>
          <a:bodyPr vert="vert270" wrap="square" rtlCol="0">
            <a:spAutoFit/>
          </a:bodyPr>
          <a:lstStyle/>
          <a:p>
            <a:pPr algn="ctr"/>
            <a:r>
              <a:rPr lang="fr-FR" sz="2400" b="1" spc="80" dirty="0">
                <a:latin typeface="Abadi" panose="020B0604020104020204" pitchFamily="34" charset="0"/>
              </a:rPr>
              <a:t>NOUS CONTACTER</a:t>
            </a:r>
            <a:endParaRPr lang="x-none" sz="2400" b="1" spc="80" dirty="0">
              <a:latin typeface="Abadi" panose="020B0604020104020204" pitchFamily="34" charset="0"/>
            </a:endParaRPr>
          </a:p>
        </p:txBody>
      </p:sp>
      <p:pic>
        <p:nvPicPr>
          <p:cNvPr id="2" name="Picture 2" descr="Cofrac, tout sur le COmité FRançais d'ACcréditation">
            <a:extLst>
              <a:ext uri="{FF2B5EF4-FFF2-40B4-BE49-F238E27FC236}">
                <a16:creationId xmlns:a16="http://schemas.microsoft.com/office/drawing/2014/main" id="{28F06F49-1303-5100-3BF7-9D3252D5EF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1077" y="3996275"/>
            <a:ext cx="1278233" cy="127823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4990902-5F2B-EE9A-F870-E1756FBC89E0}"/>
              </a:ext>
            </a:extLst>
          </p:cNvPr>
          <p:cNvSpPr txBox="1"/>
          <p:nvPr/>
        </p:nvSpPr>
        <p:spPr>
          <a:xfrm>
            <a:off x="5199509" y="5529139"/>
            <a:ext cx="1601246" cy="507831"/>
          </a:xfrm>
          <a:prstGeom prst="rect">
            <a:avLst/>
          </a:prstGeom>
          <a:noFill/>
        </p:spPr>
        <p:txBody>
          <a:bodyPr wrap="square">
            <a:spAutoFit/>
          </a:bodyPr>
          <a:lstStyle/>
          <a:p>
            <a:pPr algn="ctr"/>
            <a:r>
              <a:rPr lang="fr-FR" sz="900" dirty="0">
                <a:latin typeface="Abadi Extra Light" panose="020B0204020104020204" pitchFamily="34" charset="0"/>
              </a:rPr>
              <a:t>Portée d’accréditation n° 1-1303 disponible sur le site du COFRAC : </a:t>
            </a:r>
            <a:r>
              <a:rPr lang="fr-FR" sz="900" dirty="0">
                <a:solidFill>
                  <a:srgbClr val="404040"/>
                </a:solidFill>
                <a:latin typeface="Abadi Extra Light" panose="020B0204020104020204" pitchFamily="34" charset="0"/>
                <a:hlinkClick r:id="rId10">
                  <a:extLst>
                    <a:ext uri="{A12FA001-AC4F-418D-AE19-62706E023703}">
                      <ahyp:hlinkClr xmlns:ahyp="http://schemas.microsoft.com/office/drawing/2018/hyperlinkcolor" val="tx"/>
                    </a:ext>
                  </a:extLst>
                </a:hlinkClick>
              </a:rPr>
              <a:t>www.cofrac.fr</a:t>
            </a:r>
            <a:r>
              <a:rPr lang="fr-FR" sz="900" dirty="0">
                <a:latin typeface="Abadi Extra Light" panose="020B0204020104020204" pitchFamily="34" charset="0"/>
              </a:rPr>
              <a:t>. </a:t>
            </a:r>
            <a:endParaRPr lang="x-none" sz="900" dirty="0">
              <a:latin typeface="Abadi Extra Light" panose="020B0204020104020204" pitchFamily="34" charset="0"/>
            </a:endParaRPr>
          </a:p>
        </p:txBody>
      </p:sp>
      <p:sp>
        <p:nvSpPr>
          <p:cNvPr id="10" name="ZoneTexte 9">
            <a:extLst>
              <a:ext uri="{FF2B5EF4-FFF2-40B4-BE49-F238E27FC236}">
                <a16:creationId xmlns:a16="http://schemas.microsoft.com/office/drawing/2014/main" id="{6C6F13A1-B750-EE8C-39BF-2C44AF855AD5}"/>
              </a:ext>
            </a:extLst>
          </p:cNvPr>
          <p:cNvSpPr txBox="1"/>
          <p:nvPr/>
        </p:nvSpPr>
        <p:spPr>
          <a:xfrm>
            <a:off x="-8378" y="9977083"/>
            <a:ext cx="7559675" cy="307777"/>
          </a:xfrm>
          <a:prstGeom prst="rect">
            <a:avLst/>
          </a:prstGeom>
          <a:solidFill>
            <a:srgbClr val="B3BED9">
              <a:alpha val="30196"/>
            </a:srgbClr>
          </a:solidFill>
        </p:spPr>
        <p:txBody>
          <a:bodyPr wrap="square">
            <a:spAutoFit/>
          </a:bodyPr>
          <a:lstStyle/>
          <a:p>
            <a:pPr marL="0" marR="0" lvl="0" indent="0" algn="ctr" defTabSz="457200" rtl="0" eaLnBrk="1" fontAlgn="auto" latinLnBrk="0" hangingPunct="1">
              <a:spcBef>
                <a:spcPts val="0"/>
              </a:spcBef>
              <a:spcAft>
                <a:spcPts val="800"/>
              </a:spcAft>
              <a:buClrTx/>
              <a:buSzTx/>
              <a:buFontTx/>
              <a:buNone/>
              <a:tabLst/>
              <a:defRPr/>
            </a:pPr>
            <a:endParaRPr kumimoji="0" lang="x-none" sz="1400" i="0" u="none" strike="noStrike" kern="100" cap="none" spc="0" normalizeH="0" baseline="0" noProof="0" dirty="0">
              <a:ln>
                <a:noFill/>
              </a:ln>
              <a:solidFill>
                <a:schemeClr val="tx1">
                  <a:lumMod val="85000"/>
                  <a:lumOff val="15000"/>
                </a:schemeClr>
              </a:solidFill>
              <a:effectLst/>
              <a:uLnTx/>
              <a:uFillTx/>
              <a:latin typeface="Abadi Extra Light" panose="020B020402010402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78C015D7-461E-D55E-0FDB-DD8B26A43D8A}"/>
              </a:ext>
            </a:extLst>
          </p:cNvPr>
          <p:cNvSpPr txBox="1"/>
          <p:nvPr/>
        </p:nvSpPr>
        <p:spPr>
          <a:xfrm>
            <a:off x="2550049" y="9955832"/>
            <a:ext cx="2369614" cy="307777"/>
          </a:xfrm>
          <a:prstGeom prst="rect">
            <a:avLst/>
          </a:prstGeom>
          <a:noFill/>
        </p:spPr>
        <p:txBody>
          <a:bodyPr wrap="square">
            <a:spAutoFit/>
          </a:bodyPr>
          <a:lstStyle/>
          <a:p>
            <a:pPr algn="ctr"/>
            <a:r>
              <a:rPr lang="en-US" sz="1400" spc="80" dirty="0">
                <a:solidFill>
                  <a:schemeClr val="tx1">
                    <a:lumMod val="65000"/>
                    <a:lumOff val="35000"/>
                  </a:schemeClr>
                </a:solidFill>
                <a:latin typeface="Abadi Extra Light" panose="020B0204020104020204" pitchFamily="34" charset="0"/>
                <a:hlinkClick r:id="rId11">
                  <a:extLst>
                    <a:ext uri="{A12FA001-AC4F-418D-AE19-62706E023703}">
                      <ahyp:hlinkClr xmlns:ahyp="http://schemas.microsoft.com/office/drawing/2018/hyperlinkcolor" val="tx"/>
                    </a:ext>
                  </a:extLst>
                </a:hlinkClick>
              </a:rPr>
              <a:t>www.pasteur-guadeloupe.fr</a:t>
            </a:r>
            <a:r>
              <a:rPr lang="en-US" sz="1400" spc="80" dirty="0">
                <a:solidFill>
                  <a:schemeClr val="tx1">
                    <a:lumMod val="65000"/>
                    <a:lumOff val="35000"/>
                  </a:schemeClr>
                </a:solidFill>
                <a:latin typeface="Abadi Extra Light" panose="020B0204020104020204" pitchFamily="34" charset="0"/>
              </a:rPr>
              <a:t> </a:t>
            </a:r>
          </a:p>
        </p:txBody>
      </p:sp>
      <p:cxnSp>
        <p:nvCxnSpPr>
          <p:cNvPr id="15" name="Connecteur droit 14">
            <a:extLst>
              <a:ext uri="{FF2B5EF4-FFF2-40B4-BE49-F238E27FC236}">
                <a16:creationId xmlns:a16="http://schemas.microsoft.com/office/drawing/2014/main" id="{DB913F3C-663D-C004-62CA-AE5237B7C187}"/>
              </a:ext>
            </a:extLst>
          </p:cNvPr>
          <p:cNvCxnSpPr/>
          <p:nvPr/>
        </p:nvCxnSpPr>
        <p:spPr>
          <a:xfrm>
            <a:off x="1444764" y="6014962"/>
            <a:ext cx="0" cy="3284425"/>
          </a:xfrm>
          <a:prstGeom prst="line">
            <a:avLst/>
          </a:prstGeom>
          <a:ln>
            <a:solidFill>
              <a:srgbClr val="404040"/>
            </a:solidFill>
            <a:prstDash val="sysDot"/>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F66804CE-DF48-2EF7-E70C-8EEC9843373A}"/>
              </a:ext>
            </a:extLst>
          </p:cNvPr>
          <p:cNvSpPr txBox="1"/>
          <p:nvPr/>
        </p:nvSpPr>
        <p:spPr>
          <a:xfrm>
            <a:off x="5579245" y="5252045"/>
            <a:ext cx="841774" cy="276999"/>
          </a:xfrm>
          <a:prstGeom prst="rect">
            <a:avLst/>
          </a:prstGeom>
          <a:noFill/>
          <a:ln>
            <a:noFill/>
          </a:ln>
        </p:spPr>
        <p:txBody>
          <a:bodyPr wrap="square" rtlCol="0">
            <a:spAutoFit/>
          </a:bodyPr>
          <a:lstStyle/>
          <a:p>
            <a:pPr algn="ctr"/>
            <a:r>
              <a:rPr lang="fr-FR" sz="1200" b="1" dirty="0"/>
              <a:t>ESSAIS</a:t>
            </a:r>
            <a:endParaRPr lang="x-none" sz="1200" b="1" dirty="0"/>
          </a:p>
        </p:txBody>
      </p:sp>
    </p:spTree>
    <p:extLst>
      <p:ext uri="{BB962C8B-B14F-4D97-AF65-F5344CB8AC3E}">
        <p14:creationId xmlns:p14="http://schemas.microsoft.com/office/powerpoint/2010/main" val="131136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B47AF9-A896-C5FA-30A0-22A6C7E84A4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7293" r="35527"/>
          <a:stretch/>
        </p:blipFill>
        <p:spPr>
          <a:xfrm>
            <a:off x="0" y="0"/>
            <a:ext cx="7559675" cy="10691813"/>
          </a:xfrm>
          <a:prstGeom prst="rect">
            <a:avLst/>
          </a:prstGeom>
        </p:spPr>
      </p:pic>
      <p:sp>
        <p:nvSpPr>
          <p:cNvPr id="8" name="Rectangle 4">
            <a:extLst>
              <a:ext uri="{FF2B5EF4-FFF2-40B4-BE49-F238E27FC236}">
                <a16:creationId xmlns:a16="http://schemas.microsoft.com/office/drawing/2014/main" id="{FF6AB146-7D09-11D6-1186-DAD173AAAF8B}"/>
              </a:ext>
            </a:extLst>
          </p:cNvPr>
          <p:cNvSpPr/>
          <p:nvPr/>
        </p:nvSpPr>
        <p:spPr>
          <a:xfrm>
            <a:off x="-97536" y="7066955"/>
            <a:ext cx="7766304" cy="4238354"/>
          </a:xfrm>
          <a:custGeom>
            <a:avLst/>
            <a:gdLst>
              <a:gd name="connsiteX0" fmla="*/ 0 w 7766304"/>
              <a:gd name="connsiteY0" fmla="*/ 0 h 3828289"/>
              <a:gd name="connsiteX1" fmla="*/ 7766304 w 7766304"/>
              <a:gd name="connsiteY1" fmla="*/ 0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41920 w 7766304"/>
              <a:gd name="connsiteY1" fmla="*/ 999744 h 3828289"/>
              <a:gd name="connsiteX2" fmla="*/ 7766304 w 7766304"/>
              <a:gd name="connsiteY2" fmla="*/ 3828289 h 3828289"/>
              <a:gd name="connsiteX3" fmla="*/ 0 w 7766304"/>
              <a:gd name="connsiteY3" fmla="*/ 3828289 h 3828289"/>
              <a:gd name="connsiteX4" fmla="*/ 0 w 7766304"/>
              <a:gd name="connsiteY4" fmla="*/ 0 h 3828289"/>
              <a:gd name="connsiteX0" fmla="*/ 0 w 7766304"/>
              <a:gd name="connsiteY0" fmla="*/ 0 h 3828289"/>
              <a:gd name="connsiteX1" fmla="*/ 7729728 w 7766304"/>
              <a:gd name="connsiteY1" fmla="*/ 938784 h 3828289"/>
              <a:gd name="connsiteX2" fmla="*/ 7766304 w 7766304"/>
              <a:gd name="connsiteY2" fmla="*/ 3828289 h 3828289"/>
              <a:gd name="connsiteX3" fmla="*/ 0 w 7766304"/>
              <a:gd name="connsiteY3" fmla="*/ 3828289 h 3828289"/>
              <a:gd name="connsiteX4" fmla="*/ 0 w 7766304"/>
              <a:gd name="connsiteY4" fmla="*/ 0 h 38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6304" h="3828289">
                <a:moveTo>
                  <a:pt x="0" y="0"/>
                </a:moveTo>
                <a:lnTo>
                  <a:pt x="7729728" y="938784"/>
                </a:lnTo>
                <a:lnTo>
                  <a:pt x="7766304" y="3828289"/>
                </a:lnTo>
                <a:lnTo>
                  <a:pt x="0" y="3828289"/>
                </a:lnTo>
                <a:lnTo>
                  <a:pt x="0" y="0"/>
                </a:lnTo>
                <a:close/>
              </a:path>
            </a:pathLst>
          </a:custGeom>
          <a:solidFill>
            <a:srgbClr val="F1863C"/>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ZoneTexte 8">
            <a:extLst>
              <a:ext uri="{FF2B5EF4-FFF2-40B4-BE49-F238E27FC236}">
                <a16:creationId xmlns:a16="http://schemas.microsoft.com/office/drawing/2014/main" id="{360C99B3-42E2-7355-91DE-026347CAA66A}"/>
              </a:ext>
            </a:extLst>
          </p:cNvPr>
          <p:cNvSpPr txBox="1"/>
          <p:nvPr/>
        </p:nvSpPr>
        <p:spPr>
          <a:xfrm>
            <a:off x="560754" y="8587178"/>
            <a:ext cx="5788943" cy="566822"/>
          </a:xfrm>
          <a:prstGeom prst="rect">
            <a:avLst/>
          </a:prstGeom>
          <a:noFill/>
        </p:spPr>
        <p:txBody>
          <a:bodyPr wrap="square" rtlCol="0">
            <a:spAutoFit/>
          </a:bodyPr>
          <a:lstStyle/>
          <a:p>
            <a:pPr>
              <a:lnSpc>
                <a:spcPts val="3700"/>
              </a:lnSpc>
            </a:pPr>
            <a:r>
              <a:rPr lang="fr-FR" sz="3600" b="1" dirty="0">
                <a:solidFill>
                  <a:schemeClr val="bg1"/>
                </a:solidFill>
                <a:latin typeface="Abadi" panose="020B0604020104020204" pitchFamily="34" charset="0"/>
                <a:cs typeface="Arial" panose="020B0604020202020204" pitchFamily="34" charset="0"/>
              </a:rPr>
              <a:t>Prélèvements</a:t>
            </a:r>
            <a:endParaRPr lang="x-none" sz="3600" b="1" dirty="0">
              <a:solidFill>
                <a:schemeClr val="bg1"/>
              </a:solidFill>
              <a:latin typeface="Abadi" panose="020B0604020104020204" pitchFamily="34" charset="0"/>
              <a:cs typeface="Arial" panose="020B0604020202020204" pitchFamily="34" charset="0"/>
            </a:endParaRPr>
          </a:p>
        </p:txBody>
      </p:sp>
      <p:cxnSp>
        <p:nvCxnSpPr>
          <p:cNvPr id="12" name="Connecteur droit 11">
            <a:extLst>
              <a:ext uri="{FF2B5EF4-FFF2-40B4-BE49-F238E27FC236}">
                <a16:creationId xmlns:a16="http://schemas.microsoft.com/office/drawing/2014/main" id="{7C39533F-43AD-5D97-DF36-9E7BD6AF2942}"/>
              </a:ext>
            </a:extLst>
          </p:cNvPr>
          <p:cNvCxnSpPr/>
          <p:nvPr/>
        </p:nvCxnSpPr>
        <p:spPr>
          <a:xfrm>
            <a:off x="4049775" y="7764609"/>
            <a:ext cx="3998976" cy="487680"/>
          </a:xfrm>
          <a:prstGeom prst="line">
            <a:avLst/>
          </a:prstGeom>
          <a:ln w="5715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A277D0AB-D04A-3782-79AA-83CB505AD527}"/>
              </a:ext>
            </a:extLst>
          </p:cNvPr>
          <p:cNvCxnSpPr/>
          <p:nvPr/>
        </p:nvCxnSpPr>
        <p:spPr>
          <a:xfrm>
            <a:off x="-1006308" y="6730057"/>
            <a:ext cx="3998976" cy="487680"/>
          </a:xfrm>
          <a:prstGeom prst="line">
            <a:avLst/>
          </a:prstGeom>
          <a:ln w="57150">
            <a:solidFill>
              <a:schemeClr val="bg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C0BFA596-3C2B-FDE0-2EEA-645A8445B757}"/>
              </a:ext>
            </a:extLst>
          </p:cNvPr>
          <p:cNvSpPr txBox="1"/>
          <p:nvPr/>
        </p:nvSpPr>
        <p:spPr>
          <a:xfrm>
            <a:off x="560754" y="9110792"/>
            <a:ext cx="6401156" cy="1323439"/>
          </a:xfrm>
          <a:prstGeom prst="rect">
            <a:avLst/>
          </a:prstGeom>
          <a:noFill/>
        </p:spPr>
        <p:txBody>
          <a:bodyPr wrap="square" rtlCol="0">
            <a:spAutoFit/>
          </a:bodyPr>
          <a:lstStyle/>
          <a:p>
            <a:r>
              <a:rPr lang="fr-FR" sz="2000" dirty="0">
                <a:solidFill>
                  <a:schemeClr val="bg1"/>
                </a:solidFill>
                <a:latin typeface="Abadi Extra Light" panose="020B0204020104020204" pitchFamily="34" charset="0"/>
                <a:cs typeface="Arial" panose="020B0604020202020204" pitchFamily="34" charset="0"/>
              </a:rPr>
              <a:t>Les prélèvements doivent être effectués avec des précautions selon les paramètres recherchés. Effectuez vous-même vos prélèvements ou bien prenez l’appui d’une équipe de préleveurs qualifiés.</a:t>
            </a:r>
          </a:p>
        </p:txBody>
      </p:sp>
      <p:pic>
        <p:nvPicPr>
          <p:cNvPr id="10" name="Image 9" descr="Une image contenant texte, Police, basket, balle&#10;&#10;Description générée automatiquement">
            <a:extLst>
              <a:ext uri="{FF2B5EF4-FFF2-40B4-BE49-F238E27FC236}">
                <a16:creationId xmlns:a16="http://schemas.microsoft.com/office/drawing/2014/main" id="{D9A9367E-2006-B9E1-C1C3-5FFED3BF4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61" y="296026"/>
            <a:ext cx="1443766" cy="628786"/>
          </a:xfrm>
          <a:prstGeom prst="rect">
            <a:avLst/>
          </a:prstGeom>
        </p:spPr>
      </p:pic>
    </p:spTree>
    <p:extLst>
      <p:ext uri="{BB962C8B-B14F-4D97-AF65-F5344CB8AC3E}">
        <p14:creationId xmlns:p14="http://schemas.microsoft.com/office/powerpoint/2010/main" val="2969727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87B807B-2686-0DE7-B0C8-A04BAE0E36E8}"/>
              </a:ext>
            </a:extLst>
          </p:cNvPr>
          <p:cNvPicPr>
            <a:picLocks noChangeAspect="1"/>
          </p:cNvPicPr>
          <p:nvPr/>
        </p:nvPicPr>
        <p:blipFill>
          <a:blip r:embed="rId2"/>
          <a:stretch>
            <a:fillRect/>
          </a:stretch>
        </p:blipFill>
        <p:spPr>
          <a:xfrm rot="16200000">
            <a:off x="1249528" y="687655"/>
            <a:ext cx="1685578" cy="1685578"/>
          </a:xfrm>
          <a:prstGeom prst="rect">
            <a:avLst/>
          </a:prstGeom>
        </p:spPr>
      </p:pic>
      <p:grpSp>
        <p:nvGrpSpPr>
          <p:cNvPr id="15" name="Groupe 14">
            <a:extLst>
              <a:ext uri="{FF2B5EF4-FFF2-40B4-BE49-F238E27FC236}">
                <a16:creationId xmlns:a16="http://schemas.microsoft.com/office/drawing/2014/main" id="{66C7A7A8-0AEC-69CE-6BF7-0CDCDBC4685E}"/>
              </a:ext>
            </a:extLst>
          </p:cNvPr>
          <p:cNvGrpSpPr/>
          <p:nvPr/>
        </p:nvGrpSpPr>
        <p:grpSpPr>
          <a:xfrm>
            <a:off x="0" y="0"/>
            <a:ext cx="576000" cy="4463388"/>
            <a:chOff x="0" y="1"/>
            <a:chExt cx="576000" cy="4377018"/>
          </a:xfrm>
        </p:grpSpPr>
        <p:sp>
          <p:nvSpPr>
            <p:cNvPr id="16" name="Rectangle 15">
              <a:extLst>
                <a:ext uri="{FF2B5EF4-FFF2-40B4-BE49-F238E27FC236}">
                  <a16:creationId xmlns:a16="http://schemas.microsoft.com/office/drawing/2014/main" id="{CC31E711-750C-B28C-9944-7396D3D6D47D}"/>
                </a:ext>
              </a:extLst>
            </p:cNvPr>
            <p:cNvSpPr/>
            <p:nvPr/>
          </p:nvSpPr>
          <p:spPr>
            <a:xfrm>
              <a:off x="0" y="459443"/>
              <a:ext cx="576000" cy="391757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16">
              <a:extLst>
                <a:ext uri="{FF2B5EF4-FFF2-40B4-BE49-F238E27FC236}">
                  <a16:creationId xmlns:a16="http://schemas.microsoft.com/office/drawing/2014/main" id="{D8C4AF64-4359-A97C-2359-211228B0C414}"/>
                </a:ext>
              </a:extLst>
            </p:cNvPr>
            <p:cNvSpPr/>
            <p:nvPr/>
          </p:nvSpPr>
          <p:spPr>
            <a:xfrm>
              <a:off x="0" y="1"/>
              <a:ext cx="576000" cy="3917576"/>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ZoneTexte 17">
              <a:extLst>
                <a:ext uri="{FF2B5EF4-FFF2-40B4-BE49-F238E27FC236}">
                  <a16:creationId xmlns:a16="http://schemas.microsoft.com/office/drawing/2014/main" id="{FD252591-4DBE-3D54-5EB6-F1AC35DFB6C7}"/>
                </a:ext>
              </a:extLst>
            </p:cNvPr>
            <p:cNvSpPr txBox="1"/>
            <p:nvPr/>
          </p:nvSpPr>
          <p:spPr>
            <a:xfrm>
              <a:off x="18472" y="4010507"/>
              <a:ext cx="517236" cy="271639"/>
            </a:xfrm>
            <a:prstGeom prst="rect">
              <a:avLst/>
            </a:prstGeom>
            <a:noFill/>
          </p:spPr>
          <p:txBody>
            <a:bodyPr wrap="square" rtlCol="0">
              <a:spAutoFit/>
            </a:bodyPr>
            <a:lstStyle/>
            <a:p>
              <a:pPr algn="ctr"/>
              <a:r>
                <a:rPr lang="fr-FR" sz="1200" b="1" dirty="0">
                  <a:solidFill>
                    <a:srgbClr val="F1863C"/>
                  </a:solidFill>
                  <a:latin typeface="Abadi" panose="020B0604020104020204" pitchFamily="34" charset="0"/>
                  <a:cs typeface="Arial" panose="020B0604020202020204" pitchFamily="34" charset="0"/>
                </a:rPr>
                <a:t>06</a:t>
              </a:r>
              <a:endParaRPr lang="x-none" sz="1200" b="1" dirty="0">
                <a:solidFill>
                  <a:srgbClr val="F1863C"/>
                </a:solidFill>
                <a:latin typeface="Abadi" panose="020B0604020104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88AB684C-3A9A-BBCB-32E4-515100C2B6CC}"/>
                </a:ext>
              </a:extLst>
            </p:cNvPr>
            <p:cNvSpPr txBox="1"/>
            <p:nvPr/>
          </p:nvSpPr>
          <p:spPr>
            <a:xfrm>
              <a:off x="39916" y="29564"/>
              <a:ext cx="492443" cy="3858443"/>
            </a:xfrm>
            <a:prstGeom prst="rect">
              <a:avLst/>
            </a:prstGeom>
            <a:noFill/>
          </p:spPr>
          <p:txBody>
            <a:bodyPr vert="vert270" wrap="square" rtlCol="0">
              <a:spAutoFit/>
            </a:bodyPr>
            <a:lstStyle/>
            <a:p>
              <a:pPr algn="ctr"/>
              <a:r>
                <a:rPr lang="fr-FR" sz="2000" b="1" kern="1000" spc="200" dirty="0">
                  <a:solidFill>
                    <a:schemeClr val="bg1"/>
                  </a:solidFill>
                  <a:latin typeface="Abadi" panose="020B0604020104020204" pitchFamily="34" charset="0"/>
                  <a:cs typeface="Arial" panose="020B0604020202020204" pitchFamily="34" charset="0"/>
                </a:rPr>
                <a:t>PRÉLÈVEMENTS</a:t>
              </a:r>
            </a:p>
          </p:txBody>
        </p:sp>
      </p:grpSp>
      <p:pic>
        <p:nvPicPr>
          <p:cNvPr id="2" name="Image 1">
            <a:extLst>
              <a:ext uri="{FF2B5EF4-FFF2-40B4-BE49-F238E27FC236}">
                <a16:creationId xmlns:a16="http://schemas.microsoft.com/office/drawing/2014/main" id="{FFFA3422-1FDC-7CC6-3447-47554C010E4C}"/>
              </a:ext>
            </a:extLst>
          </p:cNvPr>
          <p:cNvPicPr>
            <a:picLocks noChangeAspect="1"/>
          </p:cNvPicPr>
          <p:nvPr/>
        </p:nvPicPr>
        <p:blipFill rotWithShape="1">
          <a:blip r:embed="rId3"/>
          <a:srcRect l="244" r="8623"/>
          <a:stretch/>
        </p:blipFill>
        <p:spPr>
          <a:xfrm rot="16200000">
            <a:off x="545351" y="3820525"/>
            <a:ext cx="7122317" cy="6257042"/>
          </a:xfrm>
          <a:prstGeom prst="rect">
            <a:avLst/>
          </a:prstGeom>
        </p:spPr>
      </p:pic>
      <p:pic>
        <p:nvPicPr>
          <p:cNvPr id="5" name="Image 4">
            <a:extLst>
              <a:ext uri="{FF2B5EF4-FFF2-40B4-BE49-F238E27FC236}">
                <a16:creationId xmlns:a16="http://schemas.microsoft.com/office/drawing/2014/main" id="{24F2BBD0-2DCB-5A33-1BE7-A695C73005D6}"/>
              </a:ext>
            </a:extLst>
          </p:cNvPr>
          <p:cNvPicPr>
            <a:picLocks noChangeAspect="1"/>
          </p:cNvPicPr>
          <p:nvPr/>
        </p:nvPicPr>
        <p:blipFill rotWithShape="1">
          <a:blip r:embed="rId4"/>
          <a:srcRect l="65839" t="41779"/>
          <a:stretch/>
        </p:blipFill>
        <p:spPr>
          <a:xfrm rot="16200000">
            <a:off x="4516187" y="527484"/>
            <a:ext cx="2705544" cy="2196119"/>
          </a:xfrm>
          <a:prstGeom prst="rect">
            <a:avLst/>
          </a:prstGeom>
        </p:spPr>
      </p:pic>
      <p:sp>
        <p:nvSpPr>
          <p:cNvPr id="7" name="Ellipse 6">
            <a:extLst>
              <a:ext uri="{FF2B5EF4-FFF2-40B4-BE49-F238E27FC236}">
                <a16:creationId xmlns:a16="http://schemas.microsoft.com/office/drawing/2014/main" id="{95468651-B8D5-3AC7-85E3-1634EB18790A}"/>
              </a:ext>
            </a:extLst>
          </p:cNvPr>
          <p:cNvSpPr/>
          <p:nvPr/>
        </p:nvSpPr>
        <p:spPr>
          <a:xfrm>
            <a:off x="1012317" y="545545"/>
            <a:ext cx="2160000" cy="2160000"/>
          </a:xfrm>
          <a:prstGeom prst="ellipse">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Rectangle 20">
            <a:extLst>
              <a:ext uri="{FF2B5EF4-FFF2-40B4-BE49-F238E27FC236}">
                <a16:creationId xmlns:a16="http://schemas.microsoft.com/office/drawing/2014/main" id="{2FBDDFA4-DA95-31C7-BAA2-565FC174D01B}"/>
              </a:ext>
            </a:extLst>
          </p:cNvPr>
          <p:cNvSpPr/>
          <p:nvPr/>
        </p:nvSpPr>
        <p:spPr>
          <a:xfrm>
            <a:off x="977988" y="3632808"/>
            <a:ext cx="499058" cy="1661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C9045C0-6814-1AAD-870B-53824FEB00DB}"/>
              </a:ext>
            </a:extLst>
          </p:cNvPr>
          <p:cNvSpPr txBox="1"/>
          <p:nvPr/>
        </p:nvSpPr>
        <p:spPr>
          <a:xfrm>
            <a:off x="455303" y="4938795"/>
            <a:ext cx="430887" cy="2705545"/>
          </a:xfrm>
          <a:prstGeom prst="rect">
            <a:avLst/>
          </a:prstGeom>
          <a:noFill/>
          <a:ln>
            <a:solidFill>
              <a:srgbClr val="F1863C"/>
            </a:solidFill>
          </a:ln>
        </p:spPr>
        <p:txBody>
          <a:bodyPr vert="vert270" wrap="square">
            <a:spAutoFit/>
          </a:bodyPr>
          <a:lstStyle/>
          <a:p>
            <a:pPr algn="ctr"/>
            <a:r>
              <a:rPr lang="en-US" sz="1600" spc="80" dirty="0">
                <a:solidFill>
                  <a:srgbClr val="F1863C"/>
                </a:solidFill>
                <a:latin typeface="Abadi" panose="020B0604020104020204" pitchFamily="34" charset="0"/>
                <a:cs typeface="Arial" panose="020B0604020202020204" pitchFamily="34" charset="0"/>
              </a:rPr>
              <a:t>FRAIS DE DÉPLACEMENT</a:t>
            </a:r>
            <a:endParaRPr lang="x-none" sz="1600" spc="80" dirty="0">
              <a:solidFill>
                <a:srgbClr val="F1863C"/>
              </a:solidFill>
              <a:latin typeface="Abadi" panose="020B0604020104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BF31EB6D-C454-F185-16A6-B15EC3B452DF}"/>
              </a:ext>
            </a:extLst>
          </p:cNvPr>
          <p:cNvSpPr txBox="1"/>
          <p:nvPr/>
        </p:nvSpPr>
        <p:spPr>
          <a:xfrm>
            <a:off x="3283401" y="387917"/>
            <a:ext cx="677108" cy="2475255"/>
          </a:xfrm>
          <a:prstGeom prst="rect">
            <a:avLst/>
          </a:prstGeom>
          <a:noFill/>
          <a:ln>
            <a:noFill/>
          </a:ln>
        </p:spPr>
        <p:txBody>
          <a:bodyPr vert="vert270" wrap="square">
            <a:spAutoFit/>
          </a:bodyPr>
          <a:lstStyle/>
          <a:p>
            <a:pPr algn="ctr"/>
            <a:r>
              <a:rPr lang="en-US" sz="1600" spc="80" dirty="0">
                <a:solidFill>
                  <a:schemeClr val="bg1"/>
                </a:solidFill>
                <a:highlight>
                  <a:srgbClr val="F1863C"/>
                </a:highlight>
                <a:latin typeface="Abadi" panose="020B0604020104020204" pitchFamily="34" charset="0"/>
                <a:cs typeface="Arial" panose="020B0604020202020204" pitchFamily="34" charset="0"/>
              </a:rPr>
              <a:t>SAINT-MARTIN &amp; </a:t>
            </a:r>
          </a:p>
          <a:p>
            <a:pPr algn="ctr"/>
            <a:r>
              <a:rPr lang="en-US" sz="1600" spc="80" dirty="0">
                <a:solidFill>
                  <a:schemeClr val="bg1"/>
                </a:solidFill>
                <a:highlight>
                  <a:srgbClr val="F1863C"/>
                </a:highlight>
                <a:latin typeface="Abadi" panose="020B0604020104020204" pitchFamily="34" charset="0"/>
                <a:cs typeface="Arial" panose="020B0604020202020204" pitchFamily="34" charset="0"/>
              </a:rPr>
              <a:t>SAINT-BARTHELEMY</a:t>
            </a:r>
            <a:endParaRPr lang="x-none" sz="1600" spc="80" dirty="0">
              <a:solidFill>
                <a:schemeClr val="bg1"/>
              </a:solidFill>
              <a:highlight>
                <a:srgbClr val="F1863C"/>
              </a:highlight>
              <a:latin typeface="Abadi" panose="020B0604020104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E7E71FE5-7E45-BEF5-98DF-FDD17C4BEAF4}"/>
              </a:ext>
            </a:extLst>
          </p:cNvPr>
          <p:cNvSpPr txBox="1"/>
          <p:nvPr/>
        </p:nvSpPr>
        <p:spPr>
          <a:xfrm>
            <a:off x="1966190" y="5082871"/>
            <a:ext cx="430887" cy="1697080"/>
          </a:xfrm>
          <a:prstGeom prst="rect">
            <a:avLst/>
          </a:prstGeom>
          <a:noFill/>
          <a:ln>
            <a:noFill/>
          </a:ln>
        </p:spPr>
        <p:txBody>
          <a:bodyPr vert="vert270" wrap="square">
            <a:spAutoFit/>
          </a:bodyPr>
          <a:lstStyle/>
          <a:p>
            <a:pPr algn="ctr"/>
            <a:r>
              <a:rPr lang="en-US" sz="1600" spc="80" dirty="0">
                <a:solidFill>
                  <a:schemeClr val="bg1"/>
                </a:solidFill>
                <a:highlight>
                  <a:srgbClr val="F1863C"/>
                </a:highlight>
                <a:latin typeface="Abadi" panose="020B0604020104020204" pitchFamily="34" charset="0"/>
                <a:cs typeface="Arial" panose="020B0604020202020204" pitchFamily="34" charset="0"/>
              </a:rPr>
              <a:t>GUADELOUPE</a:t>
            </a:r>
            <a:endParaRPr lang="x-none" sz="1600" spc="80" dirty="0">
              <a:solidFill>
                <a:schemeClr val="bg1"/>
              </a:solidFill>
              <a:highlight>
                <a:srgbClr val="F1863C"/>
              </a:highlight>
              <a:latin typeface="Abadi" panose="020B0604020104020204" pitchFamily="34" charset="0"/>
              <a:cs typeface="Arial" panose="020B0604020202020204" pitchFamily="34" charset="0"/>
            </a:endParaRPr>
          </a:p>
        </p:txBody>
      </p:sp>
    </p:spTree>
    <p:extLst>
      <p:ext uri="{BB962C8B-B14F-4D97-AF65-F5344CB8AC3E}">
        <p14:creationId xmlns:p14="http://schemas.microsoft.com/office/powerpoint/2010/main" val="1368604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que 4" descr="Laboratoire de chimie">
            <a:extLst>
              <a:ext uri="{FF2B5EF4-FFF2-40B4-BE49-F238E27FC236}">
                <a16:creationId xmlns:a16="http://schemas.microsoft.com/office/drawing/2014/main" id="{F3571783-DD53-D83A-D1B4-DBC753E5971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439" t="13765" r="13000" b="15502"/>
          <a:stretch/>
        </p:blipFill>
        <p:spPr>
          <a:xfrm>
            <a:off x="-479275" y="5015118"/>
            <a:ext cx="6123328" cy="6052439"/>
          </a:xfrm>
          <a:prstGeom prst="rect">
            <a:avLst/>
          </a:prstGeom>
        </p:spPr>
      </p:pic>
      <p:sp>
        <p:nvSpPr>
          <p:cNvPr id="3" name="Rectangle 2">
            <a:extLst>
              <a:ext uri="{FF2B5EF4-FFF2-40B4-BE49-F238E27FC236}">
                <a16:creationId xmlns:a16="http://schemas.microsoft.com/office/drawing/2014/main" id="{E999F594-E8FA-4587-70D4-52785C427768}"/>
              </a:ext>
            </a:extLst>
          </p:cNvPr>
          <p:cNvSpPr/>
          <p:nvPr/>
        </p:nvSpPr>
        <p:spPr>
          <a:xfrm>
            <a:off x="1874009" y="1077839"/>
            <a:ext cx="4482757" cy="590457"/>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AD80300D-EA9F-68EB-22AA-DE84B29C083C}"/>
              </a:ext>
            </a:extLst>
          </p:cNvPr>
          <p:cNvSpPr txBox="1"/>
          <p:nvPr/>
        </p:nvSpPr>
        <p:spPr>
          <a:xfrm>
            <a:off x="2044466" y="1204535"/>
            <a:ext cx="4312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TAXES</a:t>
            </a:r>
            <a:endParaRPr kumimoji="0" lang="x-none" b="1" i="0" u="none" strike="noStrike" kern="1200" cap="none" spc="8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endParaRPr>
          </a:p>
        </p:txBody>
      </p:sp>
      <p:sp>
        <p:nvSpPr>
          <p:cNvPr id="26" name="Ellipse 25">
            <a:extLst>
              <a:ext uri="{FF2B5EF4-FFF2-40B4-BE49-F238E27FC236}">
                <a16:creationId xmlns:a16="http://schemas.microsoft.com/office/drawing/2014/main" id="{975028E2-9B50-BAA4-3357-8C58AFEA0515}"/>
              </a:ext>
            </a:extLst>
          </p:cNvPr>
          <p:cNvSpPr/>
          <p:nvPr/>
        </p:nvSpPr>
        <p:spPr>
          <a:xfrm>
            <a:off x="640633" y="653067"/>
            <a:ext cx="1403832" cy="1440000"/>
          </a:xfrm>
          <a:prstGeom prst="ellipse">
            <a:avLst/>
          </a:prstGeom>
          <a:solidFill>
            <a:schemeClr val="bg1"/>
          </a:solidFill>
          <a:ln w="38100">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Image 33" descr="Une image contenant capture d’écran, Graphique, Police, graphisme&#10;&#10;Description générée automatiquement">
            <a:extLst>
              <a:ext uri="{FF2B5EF4-FFF2-40B4-BE49-F238E27FC236}">
                <a16:creationId xmlns:a16="http://schemas.microsoft.com/office/drawing/2014/main" id="{13B324C0-0A90-D58E-FF83-BC68AA1A60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92" y="922366"/>
            <a:ext cx="929018" cy="929018"/>
          </a:xfrm>
          <a:prstGeom prst="rect">
            <a:avLst/>
          </a:prstGeom>
        </p:spPr>
      </p:pic>
      <p:grpSp>
        <p:nvGrpSpPr>
          <p:cNvPr id="35" name="Groupe 34">
            <a:extLst>
              <a:ext uri="{FF2B5EF4-FFF2-40B4-BE49-F238E27FC236}">
                <a16:creationId xmlns:a16="http://schemas.microsoft.com/office/drawing/2014/main" id="{AE1EC745-82DF-227B-C759-4584C2EE1D22}"/>
              </a:ext>
            </a:extLst>
          </p:cNvPr>
          <p:cNvGrpSpPr/>
          <p:nvPr/>
        </p:nvGrpSpPr>
        <p:grpSpPr>
          <a:xfrm>
            <a:off x="6983675" y="0"/>
            <a:ext cx="576000" cy="4463388"/>
            <a:chOff x="0" y="1"/>
            <a:chExt cx="576000" cy="4377018"/>
          </a:xfrm>
        </p:grpSpPr>
        <p:sp>
          <p:nvSpPr>
            <p:cNvPr id="36" name="Rectangle 35">
              <a:extLst>
                <a:ext uri="{FF2B5EF4-FFF2-40B4-BE49-F238E27FC236}">
                  <a16:creationId xmlns:a16="http://schemas.microsoft.com/office/drawing/2014/main" id="{BAE491C4-CC34-DB4D-D020-D3E245ECD819}"/>
                </a:ext>
              </a:extLst>
            </p:cNvPr>
            <p:cNvSpPr/>
            <p:nvPr/>
          </p:nvSpPr>
          <p:spPr>
            <a:xfrm>
              <a:off x="0" y="459443"/>
              <a:ext cx="576000" cy="391757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F72E006-D22B-B728-52B9-8E7FA8591BEA}"/>
                </a:ext>
              </a:extLst>
            </p:cNvPr>
            <p:cNvSpPr/>
            <p:nvPr/>
          </p:nvSpPr>
          <p:spPr>
            <a:xfrm>
              <a:off x="0" y="1"/>
              <a:ext cx="576000" cy="3917576"/>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2941C6D9-A2D6-E530-0ED7-8E99D9E216A6}"/>
                </a:ext>
              </a:extLst>
            </p:cNvPr>
            <p:cNvSpPr txBox="1"/>
            <p:nvPr/>
          </p:nvSpPr>
          <p:spPr>
            <a:xfrm>
              <a:off x="18472" y="4010507"/>
              <a:ext cx="517236" cy="271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1863C"/>
                  </a:solidFill>
                  <a:effectLst/>
                  <a:uLnTx/>
                  <a:uFillTx/>
                  <a:latin typeface="Abadi" panose="020B0604020104020204" pitchFamily="34" charset="0"/>
                  <a:ea typeface="+mn-ea"/>
                  <a:cs typeface="Arial" panose="020B0604020202020204" pitchFamily="34" charset="0"/>
                </a:rPr>
                <a:t>0</a:t>
              </a:r>
              <a:r>
                <a:rPr lang="fr-FR" sz="1200" b="1" dirty="0">
                  <a:solidFill>
                    <a:srgbClr val="F1863C"/>
                  </a:solidFill>
                  <a:latin typeface="Abadi" panose="020B0604020104020204" pitchFamily="34" charset="0"/>
                  <a:cs typeface="Arial" panose="020B0604020202020204" pitchFamily="34" charset="0"/>
                </a:rPr>
                <a:t>7</a:t>
              </a:r>
              <a:endParaRPr kumimoji="0" lang="x-none" sz="1200" b="1" i="0" u="none" strike="noStrike" kern="1200" cap="none" spc="0" normalizeH="0" baseline="0" noProof="0" dirty="0">
                <a:ln>
                  <a:noFill/>
                </a:ln>
                <a:solidFill>
                  <a:srgbClr val="F1863C"/>
                </a:solidFill>
                <a:effectLst/>
                <a:uLnTx/>
                <a:uFillTx/>
                <a:latin typeface="Abadi" panose="020B0604020104020204" pitchFamily="34" charset="0"/>
                <a:ea typeface="+mn-ea"/>
                <a:cs typeface="Arial" panose="020B0604020202020204" pitchFamily="34" charset="0"/>
              </a:endParaRPr>
            </a:p>
          </p:txBody>
        </p:sp>
        <p:sp>
          <p:nvSpPr>
            <p:cNvPr id="39" name="ZoneTexte 38">
              <a:extLst>
                <a:ext uri="{FF2B5EF4-FFF2-40B4-BE49-F238E27FC236}">
                  <a16:creationId xmlns:a16="http://schemas.microsoft.com/office/drawing/2014/main" id="{C6D943DA-F95B-B7BE-DC53-C4AA943B0517}"/>
                </a:ext>
              </a:extLst>
            </p:cNvPr>
            <p:cNvSpPr txBox="1"/>
            <p:nvPr/>
          </p:nvSpPr>
          <p:spPr>
            <a:xfrm>
              <a:off x="39928" y="29564"/>
              <a:ext cx="492443" cy="3858443"/>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kern="1000" spc="200" dirty="0">
                  <a:solidFill>
                    <a:prstClr val="white"/>
                  </a:solidFill>
                  <a:latin typeface="Abadi" panose="020B0604020104020204" pitchFamily="34" charset="0"/>
                  <a:cs typeface="Arial" panose="020B0604020202020204" pitchFamily="34" charset="0"/>
                </a:rPr>
                <a:t>P</a:t>
              </a:r>
              <a:r>
                <a:rPr kumimoji="0" lang="fr-FR" sz="2000" b="1" i="0" u="none" strike="noStrike" kern="10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RÉLÈVEMENTS</a:t>
              </a:r>
            </a:p>
          </p:txBody>
        </p:sp>
      </p:grpSp>
      <p:pic>
        <p:nvPicPr>
          <p:cNvPr id="12" name="Image 11">
            <a:hlinkClick r:id="rId5" action="ppaction://hlinksldjump"/>
            <a:extLst>
              <a:ext uri="{FF2B5EF4-FFF2-40B4-BE49-F238E27FC236}">
                <a16:creationId xmlns:a16="http://schemas.microsoft.com/office/drawing/2014/main" id="{0168A801-F83F-AE2C-BBB0-6919C314DC36}"/>
              </a:ext>
            </a:extLst>
          </p:cNvPr>
          <p:cNvPicPr>
            <a:picLocks noChangeAspect="1"/>
          </p:cNvPicPr>
          <p:nvPr/>
        </p:nvPicPr>
        <p:blipFill>
          <a:blip r:embed="rId6"/>
          <a:stretch>
            <a:fillRect/>
          </a:stretch>
        </p:blipFill>
        <p:spPr>
          <a:xfrm>
            <a:off x="6875588" y="8583470"/>
            <a:ext cx="445047" cy="1877731"/>
          </a:xfrm>
          <a:prstGeom prst="rect">
            <a:avLst/>
          </a:prstGeom>
        </p:spPr>
      </p:pic>
      <p:grpSp>
        <p:nvGrpSpPr>
          <p:cNvPr id="2" name="Groupe 1">
            <a:extLst>
              <a:ext uri="{FF2B5EF4-FFF2-40B4-BE49-F238E27FC236}">
                <a16:creationId xmlns:a16="http://schemas.microsoft.com/office/drawing/2014/main" id="{9E7DD92C-2CBA-527C-4712-CFD0EEFA16C4}"/>
              </a:ext>
            </a:extLst>
          </p:cNvPr>
          <p:cNvGrpSpPr/>
          <p:nvPr/>
        </p:nvGrpSpPr>
        <p:grpSpPr>
          <a:xfrm>
            <a:off x="754225" y="5938551"/>
            <a:ext cx="5616057" cy="995373"/>
            <a:chOff x="3779837" y="4429890"/>
            <a:chExt cx="6106504" cy="391479"/>
          </a:xfrm>
        </p:grpSpPr>
        <p:sp>
          <p:nvSpPr>
            <p:cNvPr id="4" name="Rectangle 3">
              <a:extLst>
                <a:ext uri="{FF2B5EF4-FFF2-40B4-BE49-F238E27FC236}">
                  <a16:creationId xmlns:a16="http://schemas.microsoft.com/office/drawing/2014/main" id="{6C0F4203-EBD6-954B-D33F-4E22621CC1EB}"/>
                </a:ext>
              </a:extLst>
            </p:cNvPr>
            <p:cNvSpPr/>
            <p:nvPr/>
          </p:nvSpPr>
          <p:spPr>
            <a:xfrm>
              <a:off x="3779837" y="4429890"/>
              <a:ext cx="6106504" cy="391479"/>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ZoneTexte 5">
              <a:extLst>
                <a:ext uri="{FF2B5EF4-FFF2-40B4-BE49-F238E27FC236}">
                  <a16:creationId xmlns:a16="http://schemas.microsoft.com/office/drawing/2014/main" id="{A6881123-CB1A-8272-AA67-E080CC1FD2FE}"/>
                </a:ext>
              </a:extLst>
            </p:cNvPr>
            <p:cNvSpPr txBox="1"/>
            <p:nvPr/>
          </p:nvSpPr>
          <p:spPr>
            <a:xfrm>
              <a:off x="4107950" y="4469299"/>
              <a:ext cx="5450280" cy="290516"/>
            </a:xfrm>
            <a:prstGeom prst="rect">
              <a:avLst/>
            </a:prstGeom>
            <a:noFill/>
          </p:spPr>
          <p:txBody>
            <a:bodyPr wrap="square">
              <a:spAutoFit/>
            </a:bodyPr>
            <a:lstStyle/>
            <a:p>
              <a:pPr marL="0" algn="just" rtl="0" eaLnBrk="1" fontAlgn="b" latinLnBrk="0" hangingPunct="1">
                <a:spcBef>
                  <a:spcPts val="0"/>
                </a:spcBef>
                <a:spcAft>
                  <a:spcPts val="0"/>
                </a:spcAft>
              </a:pPr>
              <a:r>
                <a:rPr lang="fr-FR" sz="1400" b="0" i="0" u="none" strike="noStrike" kern="1200" dirty="0">
                  <a:solidFill>
                    <a:srgbClr val="000000"/>
                  </a:solidFill>
                  <a:effectLst/>
                  <a:latin typeface="Abadi Extra Light" panose="020B0204020104020204" pitchFamily="34" charset="0"/>
                </a:rPr>
                <a:t>Frais de déplacement* : prix variable selon lieu de prélèvement (voir carte page précédente</a:t>
              </a:r>
              <a:r>
                <a:rPr lang="fr-FR" sz="1400" dirty="0">
                  <a:solidFill>
                    <a:srgbClr val="000000"/>
                  </a:solidFill>
                  <a:latin typeface="Abadi Extra Light" panose="020B0204020104020204" pitchFamily="34" charset="0"/>
                </a:rPr>
                <a:t>)</a:t>
              </a:r>
              <a:endParaRPr lang="fr-FR" sz="1400" b="0" i="0" u="none" strike="noStrike" kern="1200" dirty="0">
                <a:solidFill>
                  <a:srgbClr val="000000"/>
                </a:solidFill>
                <a:effectLst/>
                <a:latin typeface="Abadi Extra Light" panose="020B0204020104020204" pitchFamily="34" charset="0"/>
              </a:endParaRPr>
            </a:p>
            <a:p>
              <a:pPr marL="0" algn="just" rtl="0" eaLnBrk="1" fontAlgn="b" latinLnBrk="0" hangingPunct="1">
                <a:spcBef>
                  <a:spcPts val="0"/>
                </a:spcBef>
                <a:spcAft>
                  <a:spcPts val="0"/>
                </a:spcAft>
              </a:pPr>
              <a:r>
                <a:rPr lang="fr-FR" sz="1400" dirty="0">
                  <a:solidFill>
                    <a:srgbClr val="000000"/>
                  </a:solidFill>
                  <a:latin typeface="Abadi Extra Light" panose="020B0204020104020204" pitchFamily="34" charset="0"/>
                </a:rPr>
                <a:t>* </a:t>
              </a:r>
              <a:r>
                <a:rPr lang="fr-FR" sz="1100" i="1" dirty="0">
                  <a:solidFill>
                    <a:srgbClr val="F1863C"/>
                  </a:solidFill>
                  <a:latin typeface="Abadi Extra Light" panose="020B0204020104020204" pitchFamily="34" charset="0"/>
                </a:rPr>
                <a:t>N’incluent pas les frais annexes (avion, moyen de locomotion, etc…) pour la zone 7.</a:t>
              </a:r>
              <a:endParaRPr lang="fr-FR" sz="1400" b="0" i="0" u="none" strike="noStrike" kern="1200" dirty="0">
                <a:solidFill>
                  <a:srgbClr val="F1863C"/>
                </a:solidFill>
                <a:effectLst/>
                <a:latin typeface="Abadi Extra Light" panose="020B0204020104020204" pitchFamily="34" charset="0"/>
              </a:endParaRPr>
            </a:p>
          </p:txBody>
        </p:sp>
        <p:sp>
          <p:nvSpPr>
            <p:cNvPr id="11" name="Rectangle 10">
              <a:extLst>
                <a:ext uri="{FF2B5EF4-FFF2-40B4-BE49-F238E27FC236}">
                  <a16:creationId xmlns:a16="http://schemas.microsoft.com/office/drawing/2014/main" id="{F1244CA7-3CF1-24E7-AA6F-381A9763858D}"/>
                </a:ext>
              </a:extLst>
            </p:cNvPr>
            <p:cNvSpPr/>
            <p:nvPr/>
          </p:nvSpPr>
          <p:spPr>
            <a:xfrm>
              <a:off x="3783894" y="4429890"/>
              <a:ext cx="294944" cy="391479"/>
            </a:xfrm>
            <a:prstGeom prst="rect">
              <a:avLst/>
            </a:prstGeom>
            <a:solidFill>
              <a:srgbClr val="F1863C"/>
            </a:solidFill>
            <a:ln>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x-none" sz="1400" b="1" spc="80" dirty="0">
                <a:solidFill>
                  <a:schemeClr val="bg1"/>
                </a:solidFill>
                <a:latin typeface="Abadi" panose="020B0604020104020204" pitchFamily="34" charset="0"/>
              </a:endParaRPr>
            </a:p>
          </p:txBody>
        </p:sp>
      </p:grpSp>
      <p:grpSp>
        <p:nvGrpSpPr>
          <p:cNvPr id="13" name="Groupe 12">
            <a:extLst>
              <a:ext uri="{FF2B5EF4-FFF2-40B4-BE49-F238E27FC236}">
                <a16:creationId xmlns:a16="http://schemas.microsoft.com/office/drawing/2014/main" id="{774B164E-F944-B350-8127-D12C0F233CBB}"/>
              </a:ext>
            </a:extLst>
          </p:cNvPr>
          <p:cNvGrpSpPr/>
          <p:nvPr/>
        </p:nvGrpSpPr>
        <p:grpSpPr>
          <a:xfrm>
            <a:off x="754225" y="2713255"/>
            <a:ext cx="5616057" cy="590457"/>
            <a:chOff x="3779837" y="4429890"/>
            <a:chExt cx="6106504" cy="486532"/>
          </a:xfrm>
        </p:grpSpPr>
        <p:sp>
          <p:nvSpPr>
            <p:cNvPr id="14" name="Rectangle 13">
              <a:extLst>
                <a:ext uri="{FF2B5EF4-FFF2-40B4-BE49-F238E27FC236}">
                  <a16:creationId xmlns:a16="http://schemas.microsoft.com/office/drawing/2014/main" id="{71BC12C1-EE98-97C2-9934-1A343F3A7148}"/>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ZoneTexte 14">
              <a:extLst>
                <a:ext uri="{FF2B5EF4-FFF2-40B4-BE49-F238E27FC236}">
                  <a16:creationId xmlns:a16="http://schemas.microsoft.com/office/drawing/2014/main" id="{39D4AE65-931B-17BE-5C52-1C674171682E}"/>
                </a:ext>
              </a:extLst>
            </p:cNvPr>
            <p:cNvSpPr txBox="1"/>
            <p:nvPr/>
          </p:nvSpPr>
          <p:spPr>
            <a:xfrm>
              <a:off x="4257449" y="4530331"/>
              <a:ext cx="5450280" cy="253606"/>
            </a:xfrm>
            <a:prstGeom prst="rect">
              <a:avLst/>
            </a:prstGeom>
            <a:noFill/>
          </p:spPr>
          <p:txBody>
            <a:bodyPr wrap="square">
              <a:spAutoFit/>
            </a:bodyPr>
            <a:lstStyle/>
            <a:p>
              <a:pPr marL="0" algn="just" rtl="0" eaLnBrk="1" fontAlgn="b" latinLnBrk="0" hangingPunct="1">
                <a:spcBef>
                  <a:spcPts val="0"/>
                </a:spcBef>
                <a:spcAft>
                  <a:spcPts val="0"/>
                </a:spcAft>
              </a:pPr>
              <a:r>
                <a:rPr lang="fr-FR" sz="1400" b="0" i="0" u="none" strike="noStrike" kern="1200" dirty="0">
                  <a:solidFill>
                    <a:srgbClr val="000000"/>
                  </a:solidFill>
                  <a:effectLst/>
                  <a:latin typeface="Abadi Extra Light" panose="020B0204020104020204" pitchFamily="34" charset="0"/>
                </a:rPr>
                <a:t>Frais de collecte</a:t>
              </a:r>
            </a:p>
          </p:txBody>
        </p:sp>
        <p:sp>
          <p:nvSpPr>
            <p:cNvPr id="16" name="Rectangle 15">
              <a:extLst>
                <a:ext uri="{FF2B5EF4-FFF2-40B4-BE49-F238E27FC236}">
                  <a16:creationId xmlns:a16="http://schemas.microsoft.com/office/drawing/2014/main" id="{119D7CDB-9B44-DDB9-70AF-755C50C38A08}"/>
                </a:ext>
              </a:extLst>
            </p:cNvPr>
            <p:cNvSpPr/>
            <p:nvPr/>
          </p:nvSpPr>
          <p:spPr>
            <a:xfrm>
              <a:off x="3783894" y="4429890"/>
              <a:ext cx="294943" cy="486532"/>
            </a:xfrm>
            <a:prstGeom prst="rect">
              <a:avLst/>
            </a:prstGeom>
            <a:solidFill>
              <a:srgbClr val="F1863C"/>
            </a:solidFill>
            <a:ln>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x-none" sz="1400" b="1" spc="80" dirty="0">
                <a:solidFill>
                  <a:schemeClr val="bg1"/>
                </a:solidFill>
                <a:latin typeface="Abadi" panose="020B0604020104020204" pitchFamily="34" charset="0"/>
              </a:endParaRPr>
            </a:p>
          </p:txBody>
        </p:sp>
      </p:grpSp>
      <p:sp>
        <p:nvSpPr>
          <p:cNvPr id="17" name="Ellipse 16">
            <a:extLst>
              <a:ext uri="{FF2B5EF4-FFF2-40B4-BE49-F238E27FC236}">
                <a16:creationId xmlns:a16="http://schemas.microsoft.com/office/drawing/2014/main" id="{5AEFE14D-1F7E-502C-A1FD-C0266F05D219}"/>
              </a:ext>
            </a:extLst>
          </p:cNvPr>
          <p:cNvSpPr/>
          <p:nvPr/>
        </p:nvSpPr>
        <p:spPr>
          <a:xfrm>
            <a:off x="5502653" y="3144347"/>
            <a:ext cx="1131740" cy="419632"/>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lumMod val="75000"/>
                    <a:lumOff val="25000"/>
                  </a:schemeClr>
                </a:solidFill>
                <a:latin typeface="Abadi Extra Light" panose="020B0204020104020204" pitchFamily="34" charset="0"/>
              </a:rPr>
              <a:t>30,00 €</a:t>
            </a:r>
            <a:endParaRPr lang="x-none" sz="1400" b="1" dirty="0">
              <a:solidFill>
                <a:schemeClr val="tx1">
                  <a:lumMod val="75000"/>
                  <a:lumOff val="25000"/>
                </a:schemeClr>
              </a:solidFill>
              <a:latin typeface="Abadi Extra Light" panose="020B0204020104020204" pitchFamily="34" charset="0"/>
            </a:endParaRPr>
          </a:p>
        </p:txBody>
      </p:sp>
      <p:sp>
        <p:nvSpPr>
          <p:cNvPr id="18" name="Ellipse 17">
            <a:extLst>
              <a:ext uri="{FF2B5EF4-FFF2-40B4-BE49-F238E27FC236}">
                <a16:creationId xmlns:a16="http://schemas.microsoft.com/office/drawing/2014/main" id="{D389D955-D15B-77B1-B662-D8381DF4D139}"/>
              </a:ext>
            </a:extLst>
          </p:cNvPr>
          <p:cNvSpPr/>
          <p:nvPr/>
        </p:nvSpPr>
        <p:spPr>
          <a:xfrm>
            <a:off x="5440333" y="6744523"/>
            <a:ext cx="1132750" cy="508858"/>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lumMod val="75000"/>
                    <a:lumOff val="25000"/>
                  </a:schemeClr>
                </a:solidFill>
                <a:latin typeface="Abadi Extra Light" panose="020B0204020104020204" pitchFamily="34" charset="0"/>
              </a:rPr>
              <a:t>Variable</a:t>
            </a:r>
            <a:endParaRPr lang="x-none" sz="1400" b="1" dirty="0">
              <a:solidFill>
                <a:schemeClr val="tx1">
                  <a:lumMod val="75000"/>
                  <a:lumOff val="25000"/>
                </a:schemeClr>
              </a:solidFill>
              <a:latin typeface="Abadi Extra Light" panose="020B0204020104020204" pitchFamily="34" charset="0"/>
            </a:endParaRPr>
          </a:p>
        </p:txBody>
      </p:sp>
      <p:grpSp>
        <p:nvGrpSpPr>
          <p:cNvPr id="19" name="Groupe 18">
            <a:extLst>
              <a:ext uri="{FF2B5EF4-FFF2-40B4-BE49-F238E27FC236}">
                <a16:creationId xmlns:a16="http://schemas.microsoft.com/office/drawing/2014/main" id="{9444A7F3-B05E-BF0A-F9FE-E2B2054BA884}"/>
              </a:ext>
            </a:extLst>
          </p:cNvPr>
          <p:cNvGrpSpPr/>
          <p:nvPr/>
        </p:nvGrpSpPr>
        <p:grpSpPr>
          <a:xfrm>
            <a:off x="726946" y="3755060"/>
            <a:ext cx="5616057" cy="590457"/>
            <a:chOff x="3779837" y="4429890"/>
            <a:chExt cx="6106504" cy="486532"/>
          </a:xfrm>
        </p:grpSpPr>
        <p:sp>
          <p:nvSpPr>
            <p:cNvPr id="21" name="Rectangle 20">
              <a:extLst>
                <a:ext uri="{FF2B5EF4-FFF2-40B4-BE49-F238E27FC236}">
                  <a16:creationId xmlns:a16="http://schemas.microsoft.com/office/drawing/2014/main" id="{3EEEAD1F-585A-B8C3-D71C-02C852091757}"/>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ZoneTexte 26">
              <a:extLst>
                <a:ext uri="{FF2B5EF4-FFF2-40B4-BE49-F238E27FC236}">
                  <a16:creationId xmlns:a16="http://schemas.microsoft.com/office/drawing/2014/main" id="{2E1CA0E9-90B0-C051-1C0F-AC4A3804A304}"/>
                </a:ext>
              </a:extLst>
            </p:cNvPr>
            <p:cNvSpPr txBox="1"/>
            <p:nvPr/>
          </p:nvSpPr>
          <p:spPr>
            <a:xfrm>
              <a:off x="4257449" y="4530331"/>
              <a:ext cx="5450280" cy="253606"/>
            </a:xfrm>
            <a:prstGeom prst="rect">
              <a:avLst/>
            </a:prstGeom>
            <a:noFill/>
          </p:spPr>
          <p:txBody>
            <a:bodyPr wrap="square">
              <a:spAutoFit/>
            </a:bodyPr>
            <a:lstStyle/>
            <a:p>
              <a:pPr marL="0" algn="just" rtl="0" eaLnBrk="1" fontAlgn="b" latinLnBrk="0" hangingPunct="1">
                <a:spcBef>
                  <a:spcPts val="0"/>
                </a:spcBef>
                <a:spcAft>
                  <a:spcPts val="0"/>
                </a:spcAft>
              </a:pPr>
              <a:r>
                <a:rPr lang="fr-FR" sz="1400" b="0" i="0" u="none" strike="noStrike" kern="1200" dirty="0">
                  <a:solidFill>
                    <a:srgbClr val="000000"/>
                  </a:solidFill>
                  <a:effectLst/>
                  <a:latin typeface="Abadi Extra Light" panose="020B0204020104020204" pitchFamily="34" charset="0"/>
                </a:rPr>
                <a:t>Prise en charge </a:t>
              </a:r>
              <a:r>
                <a:rPr lang="fr-FR" sz="1400" dirty="0">
                  <a:solidFill>
                    <a:srgbClr val="000000"/>
                  </a:solidFill>
                  <a:latin typeface="Abadi Extra Light" panose="020B0204020104020204" pitchFamily="34" charset="0"/>
                </a:rPr>
                <a:t>par lot</a:t>
              </a:r>
              <a:r>
                <a:rPr lang="fr-FR" sz="1400" b="0" i="0" u="none" strike="noStrike" kern="1200" dirty="0">
                  <a:solidFill>
                    <a:srgbClr val="000000"/>
                  </a:solidFill>
                  <a:effectLst/>
                  <a:latin typeface="Abadi Extra Light" panose="020B0204020104020204" pitchFamily="34" charset="0"/>
                </a:rPr>
                <a:t> </a:t>
              </a:r>
              <a:r>
                <a:rPr lang="fr-FR" sz="1400" dirty="0">
                  <a:solidFill>
                    <a:srgbClr val="000000"/>
                  </a:solidFill>
                  <a:latin typeface="Abadi Extra Light" panose="020B0204020104020204" pitchFamily="34" charset="0"/>
                </a:rPr>
                <a:t>d</a:t>
              </a:r>
              <a:r>
                <a:rPr lang="fr-FR" sz="1400" b="0" i="0" u="none" strike="noStrike" kern="1200" dirty="0">
                  <a:solidFill>
                    <a:srgbClr val="000000"/>
                  </a:solidFill>
                  <a:effectLst/>
                  <a:latin typeface="Abadi Extra Light" panose="020B0204020104020204" pitchFamily="34" charset="0"/>
                </a:rPr>
                <a:t>’échantillons</a:t>
              </a:r>
            </a:p>
          </p:txBody>
        </p:sp>
        <p:sp>
          <p:nvSpPr>
            <p:cNvPr id="28" name="Rectangle 27">
              <a:extLst>
                <a:ext uri="{FF2B5EF4-FFF2-40B4-BE49-F238E27FC236}">
                  <a16:creationId xmlns:a16="http://schemas.microsoft.com/office/drawing/2014/main" id="{6B7338E1-4436-E235-71DE-ED21CD2EDE33}"/>
                </a:ext>
              </a:extLst>
            </p:cNvPr>
            <p:cNvSpPr/>
            <p:nvPr/>
          </p:nvSpPr>
          <p:spPr>
            <a:xfrm>
              <a:off x="3783894" y="4429890"/>
              <a:ext cx="294943" cy="486532"/>
            </a:xfrm>
            <a:prstGeom prst="rect">
              <a:avLst/>
            </a:prstGeom>
            <a:solidFill>
              <a:srgbClr val="F1863C"/>
            </a:solidFill>
            <a:ln>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x-none" sz="1400" b="1" spc="80" dirty="0">
                <a:solidFill>
                  <a:schemeClr val="bg1"/>
                </a:solidFill>
                <a:latin typeface="Abadi" panose="020B0604020104020204" pitchFamily="34" charset="0"/>
              </a:endParaRPr>
            </a:p>
          </p:txBody>
        </p:sp>
      </p:grpSp>
      <p:grpSp>
        <p:nvGrpSpPr>
          <p:cNvPr id="29" name="Groupe 28">
            <a:extLst>
              <a:ext uri="{FF2B5EF4-FFF2-40B4-BE49-F238E27FC236}">
                <a16:creationId xmlns:a16="http://schemas.microsoft.com/office/drawing/2014/main" id="{DBC2413D-C3B8-4CC2-A718-6B7E4C046843}"/>
              </a:ext>
            </a:extLst>
          </p:cNvPr>
          <p:cNvGrpSpPr/>
          <p:nvPr/>
        </p:nvGrpSpPr>
        <p:grpSpPr>
          <a:xfrm>
            <a:off x="754225" y="4863858"/>
            <a:ext cx="5616057" cy="590457"/>
            <a:chOff x="3779837" y="4429890"/>
            <a:chExt cx="6106504" cy="486532"/>
          </a:xfrm>
        </p:grpSpPr>
        <p:sp>
          <p:nvSpPr>
            <p:cNvPr id="30" name="Rectangle 29">
              <a:extLst>
                <a:ext uri="{FF2B5EF4-FFF2-40B4-BE49-F238E27FC236}">
                  <a16:creationId xmlns:a16="http://schemas.microsoft.com/office/drawing/2014/main" id="{3A8413DB-32AE-14AA-9AEA-65AADB98B5F2}"/>
                </a:ext>
              </a:extLst>
            </p:cNvPr>
            <p:cNvSpPr/>
            <p:nvPr/>
          </p:nvSpPr>
          <p:spPr>
            <a:xfrm>
              <a:off x="3779837" y="4429890"/>
              <a:ext cx="6106504" cy="486532"/>
            </a:xfrm>
            <a:prstGeom prst="rect">
              <a:avLst/>
            </a:prstGeom>
            <a:solidFill>
              <a:srgbClr val="ECF1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ZoneTexte 30">
              <a:extLst>
                <a:ext uri="{FF2B5EF4-FFF2-40B4-BE49-F238E27FC236}">
                  <a16:creationId xmlns:a16="http://schemas.microsoft.com/office/drawing/2014/main" id="{72FEFF21-9254-A150-5677-55BFB64155AB}"/>
                </a:ext>
              </a:extLst>
            </p:cNvPr>
            <p:cNvSpPr txBox="1"/>
            <p:nvPr/>
          </p:nvSpPr>
          <p:spPr>
            <a:xfrm>
              <a:off x="4257449" y="4530331"/>
              <a:ext cx="5450280" cy="253606"/>
            </a:xfrm>
            <a:prstGeom prst="rect">
              <a:avLst/>
            </a:prstGeom>
            <a:noFill/>
          </p:spPr>
          <p:txBody>
            <a:bodyPr wrap="square">
              <a:spAutoFit/>
            </a:bodyPr>
            <a:lstStyle/>
            <a:p>
              <a:pPr marL="0" algn="just" rtl="0" eaLnBrk="1" fontAlgn="b" latinLnBrk="0" hangingPunct="1">
                <a:spcBef>
                  <a:spcPts val="0"/>
                </a:spcBef>
                <a:spcAft>
                  <a:spcPts val="0"/>
                </a:spcAft>
              </a:pPr>
              <a:r>
                <a:rPr lang="fr-FR" sz="1400" b="0" i="0" u="none" strike="noStrike" kern="1200" dirty="0">
                  <a:solidFill>
                    <a:srgbClr val="000000"/>
                  </a:solidFill>
                  <a:effectLst/>
                  <a:latin typeface="Abadi Extra Light" panose="020B0204020104020204" pitchFamily="34" charset="0"/>
                </a:rPr>
                <a:t>Eco-participation par échantillon</a:t>
              </a:r>
            </a:p>
          </p:txBody>
        </p:sp>
        <p:sp>
          <p:nvSpPr>
            <p:cNvPr id="32" name="Rectangle 31">
              <a:extLst>
                <a:ext uri="{FF2B5EF4-FFF2-40B4-BE49-F238E27FC236}">
                  <a16:creationId xmlns:a16="http://schemas.microsoft.com/office/drawing/2014/main" id="{B964A955-B7FE-10B4-99B4-6F07019877EC}"/>
                </a:ext>
              </a:extLst>
            </p:cNvPr>
            <p:cNvSpPr/>
            <p:nvPr/>
          </p:nvSpPr>
          <p:spPr>
            <a:xfrm>
              <a:off x="3783894" y="4429890"/>
              <a:ext cx="294943" cy="486532"/>
            </a:xfrm>
            <a:prstGeom prst="rect">
              <a:avLst/>
            </a:prstGeom>
            <a:solidFill>
              <a:srgbClr val="F1863C"/>
            </a:solidFill>
            <a:ln>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x-none" sz="1400" b="1" spc="80" dirty="0">
                <a:solidFill>
                  <a:schemeClr val="bg1"/>
                </a:solidFill>
                <a:latin typeface="Abadi" panose="020B0604020104020204" pitchFamily="34" charset="0"/>
              </a:endParaRPr>
            </a:p>
          </p:txBody>
        </p:sp>
      </p:grpSp>
      <p:sp>
        <p:nvSpPr>
          <p:cNvPr id="33" name="Ellipse 32">
            <a:extLst>
              <a:ext uri="{FF2B5EF4-FFF2-40B4-BE49-F238E27FC236}">
                <a16:creationId xmlns:a16="http://schemas.microsoft.com/office/drawing/2014/main" id="{E25522F9-B543-45B6-E46E-F4272F141153}"/>
              </a:ext>
            </a:extLst>
          </p:cNvPr>
          <p:cNvSpPr/>
          <p:nvPr/>
        </p:nvSpPr>
        <p:spPr>
          <a:xfrm>
            <a:off x="5520229" y="4102693"/>
            <a:ext cx="1131740" cy="419632"/>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lumMod val="75000"/>
                    <a:lumOff val="25000"/>
                  </a:schemeClr>
                </a:solidFill>
                <a:latin typeface="Abadi Extra Light" panose="020B0204020104020204" pitchFamily="34" charset="0"/>
              </a:rPr>
              <a:t>8,16 €</a:t>
            </a:r>
            <a:endParaRPr lang="x-none" sz="1400" b="1" dirty="0">
              <a:solidFill>
                <a:schemeClr val="tx1">
                  <a:lumMod val="75000"/>
                  <a:lumOff val="25000"/>
                </a:schemeClr>
              </a:solidFill>
              <a:latin typeface="Abadi Extra Light" panose="020B0204020104020204" pitchFamily="34" charset="0"/>
            </a:endParaRPr>
          </a:p>
        </p:txBody>
      </p:sp>
      <p:sp>
        <p:nvSpPr>
          <p:cNvPr id="40" name="Ellipse 39">
            <a:extLst>
              <a:ext uri="{FF2B5EF4-FFF2-40B4-BE49-F238E27FC236}">
                <a16:creationId xmlns:a16="http://schemas.microsoft.com/office/drawing/2014/main" id="{F01D0458-A37F-14EC-AE96-D3C896374980}"/>
              </a:ext>
            </a:extLst>
          </p:cNvPr>
          <p:cNvSpPr/>
          <p:nvPr/>
        </p:nvSpPr>
        <p:spPr>
          <a:xfrm>
            <a:off x="5520229" y="5263794"/>
            <a:ext cx="1131740" cy="419632"/>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lumMod val="75000"/>
                    <a:lumOff val="25000"/>
                  </a:schemeClr>
                </a:solidFill>
                <a:latin typeface="Abadi Extra Light" panose="020B0204020104020204" pitchFamily="34" charset="0"/>
              </a:rPr>
              <a:t>3,00 €</a:t>
            </a:r>
            <a:endParaRPr lang="x-none" sz="1400" b="1" dirty="0">
              <a:solidFill>
                <a:schemeClr val="tx1">
                  <a:lumMod val="75000"/>
                  <a:lumOff val="25000"/>
                </a:schemeClr>
              </a:solidFill>
              <a:latin typeface="Abadi Extra Light" panose="020B0204020104020204" pitchFamily="34" charset="0"/>
            </a:endParaRPr>
          </a:p>
        </p:txBody>
      </p:sp>
    </p:spTree>
    <p:extLst>
      <p:ext uri="{BB962C8B-B14F-4D97-AF65-F5344CB8AC3E}">
        <p14:creationId xmlns:p14="http://schemas.microsoft.com/office/powerpoint/2010/main" val="111671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66C7A7A8-0AEC-69CE-6BF7-0CDCDBC4685E}"/>
              </a:ext>
            </a:extLst>
          </p:cNvPr>
          <p:cNvGrpSpPr/>
          <p:nvPr/>
        </p:nvGrpSpPr>
        <p:grpSpPr>
          <a:xfrm>
            <a:off x="0" y="0"/>
            <a:ext cx="576000" cy="4463388"/>
            <a:chOff x="0" y="1"/>
            <a:chExt cx="576000" cy="4377018"/>
          </a:xfrm>
        </p:grpSpPr>
        <p:sp>
          <p:nvSpPr>
            <p:cNvPr id="16" name="Rectangle 15">
              <a:extLst>
                <a:ext uri="{FF2B5EF4-FFF2-40B4-BE49-F238E27FC236}">
                  <a16:creationId xmlns:a16="http://schemas.microsoft.com/office/drawing/2014/main" id="{CC31E711-750C-B28C-9944-7396D3D6D47D}"/>
                </a:ext>
              </a:extLst>
            </p:cNvPr>
            <p:cNvSpPr/>
            <p:nvPr/>
          </p:nvSpPr>
          <p:spPr>
            <a:xfrm>
              <a:off x="0" y="459443"/>
              <a:ext cx="576000" cy="391757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16">
              <a:extLst>
                <a:ext uri="{FF2B5EF4-FFF2-40B4-BE49-F238E27FC236}">
                  <a16:creationId xmlns:a16="http://schemas.microsoft.com/office/drawing/2014/main" id="{D8C4AF64-4359-A97C-2359-211228B0C414}"/>
                </a:ext>
              </a:extLst>
            </p:cNvPr>
            <p:cNvSpPr/>
            <p:nvPr/>
          </p:nvSpPr>
          <p:spPr>
            <a:xfrm>
              <a:off x="0" y="1"/>
              <a:ext cx="576000" cy="3917576"/>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ZoneTexte 17">
              <a:extLst>
                <a:ext uri="{FF2B5EF4-FFF2-40B4-BE49-F238E27FC236}">
                  <a16:creationId xmlns:a16="http://schemas.microsoft.com/office/drawing/2014/main" id="{FD252591-4DBE-3D54-5EB6-F1AC35DFB6C7}"/>
                </a:ext>
              </a:extLst>
            </p:cNvPr>
            <p:cNvSpPr txBox="1"/>
            <p:nvPr/>
          </p:nvSpPr>
          <p:spPr>
            <a:xfrm>
              <a:off x="18472" y="4010507"/>
              <a:ext cx="517236" cy="271639"/>
            </a:xfrm>
            <a:prstGeom prst="rect">
              <a:avLst/>
            </a:prstGeom>
            <a:noFill/>
          </p:spPr>
          <p:txBody>
            <a:bodyPr wrap="square" rtlCol="0">
              <a:spAutoFit/>
            </a:bodyPr>
            <a:lstStyle/>
            <a:p>
              <a:pPr algn="ctr"/>
              <a:r>
                <a:rPr lang="fr-FR" sz="1200" b="1" dirty="0">
                  <a:solidFill>
                    <a:srgbClr val="F1863C"/>
                  </a:solidFill>
                  <a:latin typeface="Abadi" panose="020B0604020104020204" pitchFamily="34" charset="0"/>
                  <a:cs typeface="Arial" panose="020B0604020202020204" pitchFamily="34" charset="0"/>
                </a:rPr>
                <a:t>08</a:t>
              </a:r>
              <a:endParaRPr lang="x-none" sz="1200" b="1" dirty="0">
                <a:solidFill>
                  <a:srgbClr val="F1863C"/>
                </a:solidFill>
                <a:latin typeface="Abadi" panose="020B0604020104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88AB684C-3A9A-BBCB-32E4-515100C2B6CC}"/>
                </a:ext>
              </a:extLst>
            </p:cNvPr>
            <p:cNvSpPr txBox="1"/>
            <p:nvPr/>
          </p:nvSpPr>
          <p:spPr>
            <a:xfrm>
              <a:off x="39916" y="29564"/>
              <a:ext cx="492443" cy="3858443"/>
            </a:xfrm>
            <a:prstGeom prst="rect">
              <a:avLst/>
            </a:prstGeom>
            <a:noFill/>
          </p:spPr>
          <p:txBody>
            <a:bodyPr vert="vert270" wrap="square" rtlCol="0">
              <a:spAutoFit/>
            </a:bodyPr>
            <a:lstStyle/>
            <a:p>
              <a:pPr algn="ctr"/>
              <a:r>
                <a:rPr lang="fr-FR" sz="2000" b="1" kern="1000" spc="200" dirty="0">
                  <a:solidFill>
                    <a:schemeClr val="bg1"/>
                  </a:solidFill>
                  <a:latin typeface="Abadi" panose="020B0604020104020204" pitchFamily="34" charset="0"/>
                  <a:cs typeface="Arial" panose="020B0604020202020204" pitchFamily="34" charset="0"/>
                </a:rPr>
                <a:t>PRÉLÈVEMENTS</a:t>
              </a:r>
            </a:p>
          </p:txBody>
        </p:sp>
      </p:grpSp>
      <p:sp>
        <p:nvSpPr>
          <p:cNvPr id="8" name="Rectangle 7">
            <a:extLst>
              <a:ext uri="{FF2B5EF4-FFF2-40B4-BE49-F238E27FC236}">
                <a16:creationId xmlns:a16="http://schemas.microsoft.com/office/drawing/2014/main" id="{90F35D0B-E58C-925A-26FC-8C9EAE41A186}"/>
              </a:ext>
            </a:extLst>
          </p:cNvPr>
          <p:cNvSpPr/>
          <p:nvPr/>
        </p:nvSpPr>
        <p:spPr>
          <a:xfrm>
            <a:off x="2231211" y="1081441"/>
            <a:ext cx="5328464" cy="590457"/>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EA103F0A-CA04-8BA3-E384-E2F2297AA444}"/>
              </a:ext>
            </a:extLst>
          </p:cNvPr>
          <p:cNvSpPr txBox="1"/>
          <p:nvPr/>
        </p:nvSpPr>
        <p:spPr>
          <a:xfrm>
            <a:off x="2401667" y="1208137"/>
            <a:ext cx="5158007" cy="369332"/>
          </a:xfrm>
          <a:prstGeom prst="rect">
            <a:avLst/>
          </a:prstGeom>
          <a:noFill/>
        </p:spPr>
        <p:txBody>
          <a:bodyPr wrap="square">
            <a:spAutoFit/>
          </a:bodyPr>
          <a:lstStyle/>
          <a:p>
            <a:pPr algn="ctr"/>
            <a:r>
              <a:rPr lang="en-US" b="1" spc="80" dirty="0">
                <a:solidFill>
                  <a:schemeClr val="bg1"/>
                </a:solidFill>
                <a:latin typeface="Abadi" panose="020B0604020104020204" pitchFamily="34" charset="0"/>
                <a:cs typeface="Arial" panose="020B0604020202020204" pitchFamily="34" charset="0"/>
              </a:rPr>
              <a:t>NORMES DE PRELÈVEMENT</a:t>
            </a:r>
            <a:endParaRPr lang="x-none" b="1" spc="80" dirty="0">
              <a:solidFill>
                <a:schemeClr val="bg1"/>
              </a:solidFill>
              <a:latin typeface="Abadi" panose="020B0604020104020204" pitchFamily="34" charset="0"/>
              <a:cs typeface="Arial" panose="020B0604020202020204" pitchFamily="34" charset="0"/>
            </a:endParaRPr>
          </a:p>
        </p:txBody>
      </p:sp>
      <p:sp>
        <p:nvSpPr>
          <p:cNvPr id="10" name="Ellipse 9">
            <a:extLst>
              <a:ext uri="{FF2B5EF4-FFF2-40B4-BE49-F238E27FC236}">
                <a16:creationId xmlns:a16="http://schemas.microsoft.com/office/drawing/2014/main" id="{057F635B-5D7E-004B-12B2-E6022662D98C}"/>
              </a:ext>
            </a:extLst>
          </p:cNvPr>
          <p:cNvSpPr/>
          <p:nvPr/>
        </p:nvSpPr>
        <p:spPr>
          <a:xfrm>
            <a:off x="1219906" y="656669"/>
            <a:ext cx="1403832" cy="1440000"/>
          </a:xfrm>
          <a:prstGeom prst="ellipse">
            <a:avLst/>
          </a:prstGeom>
          <a:solidFill>
            <a:schemeClr val="bg1"/>
          </a:solidFill>
          <a:ln w="38100">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 13" descr="Une image contenant Graphique, clipart, graphisme, Caractère coloré&#10;&#10;Description générée automatiquement">
            <a:extLst>
              <a:ext uri="{FF2B5EF4-FFF2-40B4-BE49-F238E27FC236}">
                <a16:creationId xmlns:a16="http://schemas.microsoft.com/office/drawing/2014/main" id="{0FD7B98F-982A-2E84-C7BE-270CBC6A4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260" y="888982"/>
            <a:ext cx="975374" cy="975374"/>
          </a:xfrm>
          <a:prstGeom prst="rect">
            <a:avLst/>
          </a:prstGeom>
        </p:spPr>
      </p:pic>
      <p:pic>
        <p:nvPicPr>
          <p:cNvPr id="22" name="Graphique 21" descr="Laboratoire de chimie">
            <a:extLst>
              <a:ext uri="{FF2B5EF4-FFF2-40B4-BE49-F238E27FC236}">
                <a16:creationId xmlns:a16="http://schemas.microsoft.com/office/drawing/2014/main" id="{E5E1D6BC-42C7-5795-C254-0F56FE438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376" y="7063748"/>
            <a:ext cx="8089037" cy="8089037"/>
          </a:xfrm>
          <a:prstGeom prst="rect">
            <a:avLst/>
          </a:prstGeom>
        </p:spPr>
      </p:pic>
      <p:graphicFrame>
        <p:nvGraphicFramePr>
          <p:cNvPr id="24" name="Tableau 23">
            <a:extLst>
              <a:ext uri="{FF2B5EF4-FFF2-40B4-BE49-F238E27FC236}">
                <a16:creationId xmlns:a16="http://schemas.microsoft.com/office/drawing/2014/main" id="{BCAE2BB2-178E-052A-77B3-653D68F55AF5}"/>
              </a:ext>
            </a:extLst>
          </p:cNvPr>
          <p:cNvGraphicFramePr>
            <a:graphicFrameLocks noGrp="1"/>
          </p:cNvGraphicFramePr>
          <p:nvPr>
            <p:extLst>
              <p:ext uri="{D42A27DB-BD31-4B8C-83A1-F6EECF244321}">
                <p14:modId xmlns:p14="http://schemas.microsoft.com/office/powerpoint/2010/main" val="2269483275"/>
              </p:ext>
            </p:extLst>
          </p:nvPr>
        </p:nvGraphicFramePr>
        <p:xfrm>
          <a:off x="1031150" y="3205477"/>
          <a:ext cx="5497373" cy="3149662"/>
        </p:xfrm>
        <a:graphic>
          <a:graphicData uri="http://schemas.openxmlformats.org/drawingml/2006/table">
            <a:tbl>
              <a:tblPr firstRow="1" bandRow="1">
                <a:tableStyleId>{5C22544A-7EE6-4342-B048-85BDC9FD1C3A}</a:tableStyleId>
              </a:tblPr>
              <a:tblGrid>
                <a:gridCol w="1882670">
                  <a:extLst>
                    <a:ext uri="{9D8B030D-6E8A-4147-A177-3AD203B41FA5}">
                      <a16:colId xmlns:a16="http://schemas.microsoft.com/office/drawing/2014/main" val="940490904"/>
                    </a:ext>
                  </a:extLst>
                </a:gridCol>
                <a:gridCol w="1037346">
                  <a:extLst>
                    <a:ext uri="{9D8B030D-6E8A-4147-A177-3AD203B41FA5}">
                      <a16:colId xmlns:a16="http://schemas.microsoft.com/office/drawing/2014/main" val="771565212"/>
                    </a:ext>
                  </a:extLst>
                </a:gridCol>
                <a:gridCol w="2577357">
                  <a:extLst>
                    <a:ext uri="{9D8B030D-6E8A-4147-A177-3AD203B41FA5}">
                      <a16:colId xmlns:a16="http://schemas.microsoft.com/office/drawing/2014/main" val="1509788459"/>
                    </a:ext>
                  </a:extLst>
                </a:gridCol>
              </a:tblGrid>
              <a:tr h="360000">
                <a:tc>
                  <a:txBody>
                    <a:bodyPr/>
                    <a:lstStyle/>
                    <a:p>
                      <a:pPr algn="ctr">
                        <a:lnSpc>
                          <a:spcPct val="100000"/>
                        </a:lnSpc>
                      </a:pPr>
                      <a:r>
                        <a:rPr lang="fr-FR" sz="1200" spc="80" baseline="0" dirty="0">
                          <a:latin typeface="Abadi" panose="020B0604020104020204" pitchFamily="34" charset="0"/>
                          <a:cs typeface="Arial" panose="020B0604020202020204" pitchFamily="34" charset="0"/>
                        </a:rPr>
                        <a:t>TYPE D’EAU</a:t>
                      </a:r>
                      <a:endParaRPr lang="x-none" sz="1200" spc="80" baseline="0" dirty="0">
                        <a:latin typeface="Abadi" panose="020B0604020104020204" pitchFamily="34" charset="0"/>
                        <a:cs typeface="Arial" panose="020B0604020202020204" pitchFamily="34" charset="0"/>
                      </a:endParaRPr>
                    </a:p>
                  </a:txBody>
                  <a:tcPr anchor="ctr">
                    <a:solidFill>
                      <a:schemeClr val="accent2"/>
                    </a:solidFill>
                  </a:tcPr>
                </a:tc>
                <a:tc>
                  <a:txBody>
                    <a:bodyPr/>
                    <a:lstStyle/>
                    <a:p>
                      <a:pPr algn="ctr">
                        <a:lnSpc>
                          <a:spcPct val="100000"/>
                        </a:lnSpc>
                      </a:pPr>
                      <a:r>
                        <a:rPr lang="fr-FR" sz="1200" spc="80" baseline="0" dirty="0">
                          <a:latin typeface="Abadi" panose="020B0604020104020204" pitchFamily="34" charset="0"/>
                          <a:cs typeface="Arial" panose="020B0604020202020204" pitchFamily="34" charset="0"/>
                        </a:rPr>
                        <a:t>COFRAC</a:t>
                      </a:r>
                      <a:endParaRPr lang="x-none" sz="1200" spc="80" baseline="0" dirty="0">
                        <a:latin typeface="Abadi" panose="020B0604020104020204" pitchFamily="34" charset="0"/>
                        <a:cs typeface="Arial" panose="020B0604020202020204" pitchFamily="34" charset="0"/>
                      </a:endParaRPr>
                    </a:p>
                  </a:txBody>
                  <a:tcPr anchor="ctr">
                    <a:solidFill>
                      <a:schemeClr val="accent2"/>
                    </a:solidFill>
                  </a:tcPr>
                </a:tc>
                <a:tc>
                  <a:txBody>
                    <a:bodyPr/>
                    <a:lstStyle/>
                    <a:p>
                      <a:pPr algn="ctr">
                        <a:lnSpc>
                          <a:spcPct val="100000"/>
                        </a:lnSpc>
                      </a:pPr>
                      <a:r>
                        <a:rPr lang="fr-FR" sz="1200" spc="80" baseline="0" dirty="0">
                          <a:latin typeface="Abadi" panose="020B0604020104020204" pitchFamily="34" charset="0"/>
                          <a:cs typeface="Arial" panose="020B0604020202020204" pitchFamily="34" charset="0"/>
                        </a:rPr>
                        <a:t>MÉTHODE</a:t>
                      </a:r>
                      <a:endParaRPr lang="x-none" sz="1200" spc="80" baseline="0" dirty="0">
                        <a:latin typeface="Abadi" panose="020B0604020104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870928605"/>
                  </a:ext>
                </a:extLst>
              </a:tr>
              <a:tr h="281901">
                <a:tc>
                  <a:txBody>
                    <a:bodyPr/>
                    <a:lstStyle/>
                    <a:p>
                      <a:r>
                        <a:rPr lang="fr-FR" sz="1200" b="0" i="0" u="none" strike="noStrike" baseline="0" dirty="0">
                          <a:solidFill>
                            <a:srgbClr val="000000"/>
                          </a:solidFill>
                          <a:latin typeface="Abadi" panose="020B0604020104020204" pitchFamily="34" charset="0"/>
                        </a:rPr>
                        <a:t>Eaux destinées à la consommation humaine</a:t>
                      </a:r>
                      <a:endParaRPr lang="x-none" sz="12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Oui</a:t>
                      </a:r>
                      <a:endParaRPr lang="x-none" sz="1200" dirty="0">
                        <a:solidFill>
                          <a:schemeClr val="tx1"/>
                        </a:solidFill>
                        <a:latin typeface="Abadi Extra Light" panose="020B0204020104020204" pitchFamily="34" charset="0"/>
                        <a:cs typeface="Arial" panose="020B0604020202020204" pitchFamily="34" charset="0"/>
                      </a:endParaRPr>
                    </a:p>
                  </a:txBody>
                  <a:tcPr anchor="ctr">
                    <a:no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FD T 90-520</a:t>
                      </a:r>
                    </a:p>
                  </a:txBody>
                  <a:tcPr anchor="ctr">
                    <a:noFill/>
                  </a:tcPr>
                </a:tc>
                <a:extLst>
                  <a:ext uri="{0D108BD9-81ED-4DB2-BD59-A6C34878D82A}">
                    <a16:rowId xmlns:a16="http://schemas.microsoft.com/office/drawing/2014/main" val="3591627804"/>
                  </a:ext>
                </a:extLst>
              </a:tr>
              <a:tr h="297551">
                <a:tc>
                  <a:txBody>
                    <a:bodyPr/>
                    <a:lstStyle/>
                    <a:p>
                      <a:r>
                        <a:rPr lang="fr-FR" sz="1200" b="0" dirty="0">
                          <a:solidFill>
                            <a:schemeClr val="tx1"/>
                          </a:solidFill>
                          <a:latin typeface="Abadi" panose="020B0604020104020204" pitchFamily="34" charset="0"/>
                          <a:cs typeface="Arial" panose="020B0604020202020204" pitchFamily="34" charset="0"/>
                        </a:rPr>
                        <a:t>Eaux de loisirs naturelles</a:t>
                      </a:r>
                      <a:endParaRPr lang="x-none" sz="1200" b="0" dirty="0">
                        <a:solidFill>
                          <a:schemeClr val="tx1"/>
                        </a:solidFill>
                        <a:latin typeface="Abadi" panose="020B0604020104020204" pitchFamily="34" charset="0"/>
                        <a:cs typeface="Arial" panose="020B0604020202020204" pitchFamily="34" charset="0"/>
                      </a:endParaRPr>
                    </a:p>
                  </a:txBody>
                  <a:tcPr anchor="ctr">
                    <a:solidFill>
                      <a:schemeClr val="accent2">
                        <a:lumMod val="20000"/>
                        <a:lumOff val="80000"/>
                      </a:schemeClr>
                    </a:solid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Oui</a:t>
                      </a:r>
                      <a:endParaRPr lang="x-none" sz="1200" dirty="0">
                        <a:solidFill>
                          <a:schemeClr val="tx1"/>
                        </a:solidFill>
                        <a:latin typeface="Abadi Extra Light" panose="020B0204020104020204" pitchFamily="34" charset="0"/>
                        <a:cs typeface="Arial" panose="020B0604020202020204" pitchFamily="34" charset="0"/>
                      </a:endParaRPr>
                    </a:p>
                  </a:txBody>
                  <a:tcPr anchor="ctr">
                    <a:solidFill>
                      <a:schemeClr val="accent2">
                        <a:lumMod val="20000"/>
                        <a:lumOff val="80000"/>
                      </a:schemeClr>
                    </a:solid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FD T 90-521</a:t>
                      </a:r>
                    </a:p>
                  </a:txBody>
                  <a:tcPr anchor="ctr">
                    <a:solidFill>
                      <a:schemeClr val="accent2">
                        <a:lumMod val="20000"/>
                        <a:lumOff val="80000"/>
                      </a:schemeClr>
                    </a:solidFill>
                  </a:tcPr>
                </a:tc>
                <a:extLst>
                  <a:ext uri="{0D108BD9-81ED-4DB2-BD59-A6C34878D82A}">
                    <a16:rowId xmlns:a16="http://schemas.microsoft.com/office/drawing/2014/main" val="3486807842"/>
                  </a:ext>
                </a:extLst>
              </a:tr>
              <a:tr h="297551">
                <a:tc>
                  <a:txBody>
                    <a:bodyPr/>
                    <a:lstStyle/>
                    <a:p>
                      <a:r>
                        <a:rPr lang="fr-FR" sz="1200" b="0" dirty="0">
                          <a:solidFill>
                            <a:schemeClr val="tx1"/>
                          </a:solidFill>
                          <a:latin typeface="Abadi" panose="020B0604020104020204" pitchFamily="34" charset="0"/>
                          <a:cs typeface="Arial" panose="020B0604020202020204" pitchFamily="34" charset="0"/>
                        </a:rPr>
                        <a:t>Eaux de loisirs traitées (eaux de piscines…)</a:t>
                      </a:r>
                      <a:endParaRPr lang="x-none" sz="1200" b="0" dirty="0">
                        <a:solidFill>
                          <a:schemeClr val="tx1"/>
                        </a:solidFill>
                        <a:latin typeface="Abadi" panose="020B0604020104020204" pitchFamily="34" charset="0"/>
                        <a:cs typeface="Arial" panose="020B0604020202020204" pitchFamily="34" charset="0"/>
                      </a:endParaRP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FD T 90-521</a:t>
                      </a:r>
                    </a:p>
                  </a:txBody>
                  <a:tcPr anchor="ctr">
                    <a:noFill/>
                  </a:tcPr>
                </a:tc>
                <a:extLst>
                  <a:ext uri="{0D108BD9-81ED-4DB2-BD59-A6C34878D82A}">
                    <a16:rowId xmlns:a16="http://schemas.microsoft.com/office/drawing/2014/main" val="882526958"/>
                  </a:ext>
                </a:extLst>
              </a:tr>
              <a:tr h="0">
                <a:tc>
                  <a:txBody>
                    <a:bodyPr/>
                    <a:lstStyle/>
                    <a:p>
                      <a:r>
                        <a:rPr lang="fr-FR" sz="1200" b="0" noProof="0" dirty="0">
                          <a:solidFill>
                            <a:schemeClr val="tx1"/>
                          </a:solidFill>
                          <a:latin typeface="Abadi" panose="020B0604020104020204" pitchFamily="34" charset="0"/>
                          <a:cs typeface="Arial" panose="020B0604020202020204" pitchFamily="34" charset="0"/>
                        </a:rPr>
                        <a:t>Eaux de tours </a:t>
                      </a:r>
                    </a:p>
                    <a:p>
                      <a:r>
                        <a:rPr lang="fr-FR" sz="1200" b="0" noProof="0" dirty="0">
                          <a:solidFill>
                            <a:schemeClr val="tx1"/>
                          </a:solidFill>
                          <a:latin typeface="Abadi" panose="020B0604020104020204" pitchFamily="34" charset="0"/>
                          <a:cs typeface="Arial" panose="020B0604020202020204" pitchFamily="34" charset="0"/>
                        </a:rPr>
                        <a:t>aéroréfrigérantes (IRDEFA)</a:t>
                      </a:r>
                    </a:p>
                  </a:txBody>
                  <a:tcPr anchor="ctr">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chemeClr val="accent2">
                        <a:lumMod val="20000"/>
                        <a:lumOff val="80000"/>
                      </a:schemeClr>
                    </a:solid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FD T 90-522</a:t>
                      </a:r>
                    </a:p>
                  </a:txBody>
                  <a:tcPr anchor="ctr">
                    <a:solidFill>
                      <a:schemeClr val="accent2">
                        <a:lumMod val="20000"/>
                        <a:lumOff val="80000"/>
                      </a:schemeClr>
                    </a:solidFill>
                  </a:tcPr>
                </a:tc>
                <a:extLst>
                  <a:ext uri="{0D108BD9-81ED-4DB2-BD59-A6C34878D82A}">
                    <a16:rowId xmlns:a16="http://schemas.microsoft.com/office/drawing/2014/main" val="2563191053"/>
                  </a:ext>
                </a:extLst>
              </a:tr>
              <a:tr h="297551">
                <a:tc>
                  <a:txBody>
                    <a:bodyPr/>
                    <a:lstStyle/>
                    <a:p>
                      <a:r>
                        <a:rPr lang="fr-FR" sz="1200" b="0" noProof="0" dirty="0">
                          <a:solidFill>
                            <a:schemeClr val="tx1"/>
                          </a:solidFill>
                          <a:latin typeface="Abadi" panose="020B0604020104020204" pitchFamily="34" charset="0"/>
                          <a:cs typeface="Arial" panose="020B0604020202020204" pitchFamily="34" charset="0"/>
                        </a:rPr>
                        <a:t>Eaux de réseaux sanitaires </a:t>
                      </a:r>
                    </a:p>
                    <a:p>
                      <a:r>
                        <a:rPr lang="fr-FR" sz="1200" b="0" noProof="0" dirty="0">
                          <a:solidFill>
                            <a:schemeClr val="tx1"/>
                          </a:solidFill>
                          <a:latin typeface="Abadi" panose="020B0604020104020204" pitchFamily="34" charset="0"/>
                          <a:cs typeface="Arial" panose="020B0604020202020204" pitchFamily="34" charset="0"/>
                        </a:rPr>
                        <a:t>froides et chaudes</a:t>
                      </a:r>
                    </a:p>
                  </a:txBody>
                  <a:tcPr anchor="c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no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FD T 90-522</a:t>
                      </a:r>
                    </a:p>
                  </a:txBody>
                  <a:tcPr anchor="ctr">
                    <a:noFill/>
                  </a:tcPr>
                </a:tc>
                <a:extLst>
                  <a:ext uri="{0D108BD9-81ED-4DB2-BD59-A6C34878D82A}">
                    <a16:rowId xmlns:a16="http://schemas.microsoft.com/office/drawing/2014/main" val="3160812499"/>
                  </a:ext>
                </a:extLst>
              </a:tr>
              <a:tr h="297551">
                <a:tc>
                  <a:txBody>
                    <a:bodyPr/>
                    <a:lstStyle/>
                    <a:p>
                      <a:r>
                        <a:rPr lang="fr-FR" sz="1200" b="0" dirty="0">
                          <a:solidFill>
                            <a:schemeClr val="tx1"/>
                          </a:solidFill>
                          <a:latin typeface="Abadi" panose="020B0604020104020204" pitchFamily="34" charset="0"/>
                          <a:cs typeface="Arial" panose="020B0604020202020204" pitchFamily="34" charset="0"/>
                        </a:rPr>
                        <a:t>Eaux résiduaires</a:t>
                      </a:r>
                      <a:endParaRPr lang="x-none" sz="1200" b="0" dirty="0">
                        <a:solidFill>
                          <a:schemeClr val="tx1"/>
                        </a:solidFill>
                        <a:latin typeface="Abadi" panose="020B0604020104020204" pitchFamily="34" charset="0"/>
                        <a:cs typeface="Arial" panose="020B0604020202020204" pitchFamily="34" charset="0"/>
                      </a:endParaRPr>
                    </a:p>
                  </a:txBody>
                  <a:tcPr anchor="ctr">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rPr>
                        <a:t>Oui</a:t>
                      </a:r>
                      <a:endParaRPr kumimoji="0" lang="x-none" sz="12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Arial" panose="020B0604020202020204" pitchFamily="34" charset="0"/>
                      </a:endParaRPr>
                    </a:p>
                  </a:txBody>
                  <a:tcPr anchor="ctr">
                    <a:solidFill>
                      <a:schemeClr val="accent2">
                        <a:lumMod val="20000"/>
                        <a:lumOff val="80000"/>
                      </a:schemeClr>
                    </a:solidFill>
                  </a:tcPr>
                </a:tc>
                <a:tc>
                  <a:txBody>
                    <a:bodyPr/>
                    <a:lstStyle/>
                    <a:p>
                      <a:pPr algn="ctr"/>
                      <a:r>
                        <a:rPr lang="fr-FR" sz="1200" dirty="0">
                          <a:solidFill>
                            <a:schemeClr val="tx1"/>
                          </a:solidFill>
                          <a:latin typeface="Abadi Extra Light" panose="020B0204020104020204" pitchFamily="34" charset="0"/>
                          <a:cs typeface="Arial" panose="020B0604020202020204" pitchFamily="34" charset="0"/>
                        </a:rPr>
                        <a:t>FD T 90-523-2</a:t>
                      </a:r>
                    </a:p>
                  </a:txBody>
                  <a:tcPr anchor="ctr">
                    <a:solidFill>
                      <a:schemeClr val="accent2">
                        <a:lumMod val="20000"/>
                        <a:lumOff val="80000"/>
                      </a:schemeClr>
                    </a:solidFill>
                  </a:tcPr>
                </a:tc>
                <a:extLst>
                  <a:ext uri="{0D108BD9-81ED-4DB2-BD59-A6C34878D82A}">
                    <a16:rowId xmlns:a16="http://schemas.microsoft.com/office/drawing/2014/main" val="2621119911"/>
                  </a:ext>
                </a:extLst>
              </a:tr>
            </a:tbl>
          </a:graphicData>
        </a:graphic>
      </p:graphicFrame>
      <p:pic>
        <p:nvPicPr>
          <p:cNvPr id="28" name="Image 27">
            <a:hlinkClick r:id="rId5" action="ppaction://hlinksldjump"/>
            <a:extLst>
              <a:ext uri="{FF2B5EF4-FFF2-40B4-BE49-F238E27FC236}">
                <a16:creationId xmlns:a16="http://schemas.microsoft.com/office/drawing/2014/main" id="{730105ED-281F-B2F3-E4D0-EC052F9B0DED}"/>
              </a:ext>
            </a:extLst>
          </p:cNvPr>
          <p:cNvPicPr>
            <a:picLocks noChangeAspect="1"/>
          </p:cNvPicPr>
          <p:nvPr/>
        </p:nvPicPr>
        <p:blipFill>
          <a:blip r:embed="rId6"/>
          <a:stretch>
            <a:fillRect/>
          </a:stretch>
        </p:blipFill>
        <p:spPr>
          <a:xfrm>
            <a:off x="278830" y="8583470"/>
            <a:ext cx="445047" cy="1877731"/>
          </a:xfrm>
          <a:prstGeom prst="rect">
            <a:avLst/>
          </a:prstGeom>
        </p:spPr>
      </p:pic>
    </p:spTree>
    <p:extLst>
      <p:ext uri="{BB962C8B-B14F-4D97-AF65-F5344CB8AC3E}">
        <p14:creationId xmlns:p14="http://schemas.microsoft.com/office/powerpoint/2010/main" val="271746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que 4" descr="Laboratoire de chimie">
            <a:extLst>
              <a:ext uri="{FF2B5EF4-FFF2-40B4-BE49-F238E27FC236}">
                <a16:creationId xmlns:a16="http://schemas.microsoft.com/office/drawing/2014/main" id="{F3571783-DD53-D83A-D1B4-DBC753E5971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439" t="13765" r="13000" b="15502"/>
          <a:stretch/>
        </p:blipFill>
        <p:spPr>
          <a:xfrm>
            <a:off x="-479275" y="7874677"/>
            <a:ext cx="6123328" cy="6052439"/>
          </a:xfrm>
          <a:prstGeom prst="rect">
            <a:avLst/>
          </a:prstGeom>
        </p:spPr>
      </p:pic>
      <p:grpSp>
        <p:nvGrpSpPr>
          <p:cNvPr id="35" name="Groupe 34">
            <a:extLst>
              <a:ext uri="{FF2B5EF4-FFF2-40B4-BE49-F238E27FC236}">
                <a16:creationId xmlns:a16="http://schemas.microsoft.com/office/drawing/2014/main" id="{AE1EC745-82DF-227B-C759-4584C2EE1D22}"/>
              </a:ext>
            </a:extLst>
          </p:cNvPr>
          <p:cNvGrpSpPr/>
          <p:nvPr/>
        </p:nvGrpSpPr>
        <p:grpSpPr>
          <a:xfrm>
            <a:off x="6983675" y="0"/>
            <a:ext cx="576000" cy="4463388"/>
            <a:chOff x="0" y="1"/>
            <a:chExt cx="576000" cy="4377018"/>
          </a:xfrm>
        </p:grpSpPr>
        <p:sp>
          <p:nvSpPr>
            <p:cNvPr id="36" name="Rectangle 35">
              <a:extLst>
                <a:ext uri="{FF2B5EF4-FFF2-40B4-BE49-F238E27FC236}">
                  <a16:creationId xmlns:a16="http://schemas.microsoft.com/office/drawing/2014/main" id="{BAE491C4-CC34-DB4D-D020-D3E245ECD819}"/>
                </a:ext>
              </a:extLst>
            </p:cNvPr>
            <p:cNvSpPr/>
            <p:nvPr/>
          </p:nvSpPr>
          <p:spPr>
            <a:xfrm>
              <a:off x="0" y="459443"/>
              <a:ext cx="576000" cy="391757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F72E006-D22B-B728-52B9-8E7FA8591BEA}"/>
                </a:ext>
              </a:extLst>
            </p:cNvPr>
            <p:cNvSpPr/>
            <p:nvPr/>
          </p:nvSpPr>
          <p:spPr>
            <a:xfrm>
              <a:off x="0" y="1"/>
              <a:ext cx="576000" cy="3917576"/>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2941C6D9-A2D6-E530-0ED7-8E99D9E216A6}"/>
                </a:ext>
              </a:extLst>
            </p:cNvPr>
            <p:cNvSpPr txBox="1"/>
            <p:nvPr/>
          </p:nvSpPr>
          <p:spPr>
            <a:xfrm>
              <a:off x="18472" y="4010507"/>
              <a:ext cx="517236" cy="271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1863C"/>
                  </a:solidFill>
                  <a:effectLst/>
                  <a:uLnTx/>
                  <a:uFillTx/>
                  <a:latin typeface="Abadi" panose="020B0604020104020204" pitchFamily="34" charset="0"/>
                  <a:ea typeface="+mn-ea"/>
                  <a:cs typeface="Arial" panose="020B0604020202020204" pitchFamily="34" charset="0"/>
                </a:rPr>
                <a:t>09</a:t>
              </a:r>
              <a:endParaRPr kumimoji="0" lang="x-none" sz="1200" b="1" i="0" u="none" strike="noStrike" kern="1200" cap="none" spc="0" normalizeH="0" baseline="0" noProof="0" dirty="0">
                <a:ln>
                  <a:noFill/>
                </a:ln>
                <a:solidFill>
                  <a:srgbClr val="F1863C"/>
                </a:solidFill>
                <a:effectLst/>
                <a:uLnTx/>
                <a:uFillTx/>
                <a:latin typeface="Abadi" panose="020B0604020104020204" pitchFamily="34" charset="0"/>
                <a:ea typeface="+mn-ea"/>
                <a:cs typeface="Arial" panose="020B0604020202020204" pitchFamily="34" charset="0"/>
              </a:endParaRPr>
            </a:p>
          </p:txBody>
        </p:sp>
        <p:sp>
          <p:nvSpPr>
            <p:cNvPr id="39" name="ZoneTexte 38">
              <a:extLst>
                <a:ext uri="{FF2B5EF4-FFF2-40B4-BE49-F238E27FC236}">
                  <a16:creationId xmlns:a16="http://schemas.microsoft.com/office/drawing/2014/main" id="{C6D943DA-F95B-B7BE-DC53-C4AA943B0517}"/>
                </a:ext>
              </a:extLst>
            </p:cNvPr>
            <p:cNvSpPr txBox="1"/>
            <p:nvPr/>
          </p:nvSpPr>
          <p:spPr>
            <a:xfrm>
              <a:off x="39926" y="29564"/>
              <a:ext cx="492443" cy="3858443"/>
            </a:xfrm>
            <a:prstGeom prst="rect">
              <a:avLst/>
            </a:prstGeom>
            <a:noFill/>
          </p:spPr>
          <p:txBody>
            <a:bodyPr vert="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000" cap="none" spc="200" normalizeH="0" baseline="0" noProof="0" dirty="0">
                  <a:ln>
                    <a:noFill/>
                  </a:ln>
                  <a:solidFill>
                    <a:prstClr val="white"/>
                  </a:solidFill>
                  <a:effectLst/>
                  <a:uLnTx/>
                  <a:uFillTx/>
                  <a:latin typeface="Abadi" panose="020B0604020104020204" pitchFamily="34" charset="0"/>
                  <a:ea typeface="+mn-ea"/>
                  <a:cs typeface="Arial" panose="020B0604020202020204" pitchFamily="34" charset="0"/>
                </a:rPr>
                <a:t>PRÉLÈVEMENTS</a:t>
              </a:r>
            </a:p>
          </p:txBody>
        </p:sp>
      </p:grpSp>
      <p:graphicFrame>
        <p:nvGraphicFramePr>
          <p:cNvPr id="2" name="Tableau 1">
            <a:extLst>
              <a:ext uri="{FF2B5EF4-FFF2-40B4-BE49-F238E27FC236}">
                <a16:creationId xmlns:a16="http://schemas.microsoft.com/office/drawing/2014/main" id="{B238D1C4-78E8-9616-F0BD-78436B1BB40B}"/>
              </a:ext>
            </a:extLst>
          </p:cNvPr>
          <p:cNvGraphicFramePr>
            <a:graphicFrameLocks noGrp="1"/>
          </p:cNvGraphicFramePr>
          <p:nvPr>
            <p:extLst>
              <p:ext uri="{D42A27DB-BD31-4B8C-83A1-F6EECF244321}">
                <p14:modId xmlns:p14="http://schemas.microsoft.com/office/powerpoint/2010/main" val="511379564"/>
              </p:ext>
            </p:extLst>
          </p:nvPr>
        </p:nvGraphicFramePr>
        <p:xfrm>
          <a:off x="641661" y="2895874"/>
          <a:ext cx="5751778" cy="7433919"/>
        </p:xfrm>
        <a:graphic>
          <a:graphicData uri="http://schemas.openxmlformats.org/drawingml/2006/table">
            <a:tbl>
              <a:tblPr firstRow="1" bandRow="1">
                <a:tableStyleId>{21E4AEA4-8DFA-4A89-87EB-49C32662AFE0}</a:tableStyleId>
              </a:tblPr>
              <a:tblGrid>
                <a:gridCol w="3314740">
                  <a:extLst>
                    <a:ext uri="{9D8B030D-6E8A-4147-A177-3AD203B41FA5}">
                      <a16:colId xmlns:a16="http://schemas.microsoft.com/office/drawing/2014/main" val="1221293360"/>
                    </a:ext>
                  </a:extLst>
                </a:gridCol>
                <a:gridCol w="2437038">
                  <a:extLst>
                    <a:ext uri="{9D8B030D-6E8A-4147-A177-3AD203B41FA5}">
                      <a16:colId xmlns:a16="http://schemas.microsoft.com/office/drawing/2014/main" val="4145359898"/>
                    </a:ext>
                  </a:extLst>
                </a:gridCol>
              </a:tblGrid>
              <a:tr h="366519">
                <a:tc>
                  <a:txBody>
                    <a:bodyPr/>
                    <a:lstStyle/>
                    <a:p>
                      <a:pPr algn="ctr"/>
                      <a:r>
                        <a:rPr lang="fr-FR" sz="1200" dirty="0">
                          <a:latin typeface="Abadi" panose="020B0604020104020204" pitchFamily="34" charset="0"/>
                        </a:rPr>
                        <a:t>PARAMÈTRE</a:t>
                      </a:r>
                      <a:endParaRPr lang="x-none" sz="120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200" dirty="0">
                          <a:latin typeface="Abadi" panose="020B0604020104020204" pitchFamily="34" charset="0"/>
                        </a:rPr>
                        <a:t>FLACONNAGE</a:t>
                      </a:r>
                      <a:endParaRPr lang="x-none" sz="120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221343"/>
                  </a:ext>
                </a:extLst>
              </a:tr>
              <a:tr h="377556">
                <a:tc>
                  <a:txBody>
                    <a:bodyPr/>
                    <a:lstStyle/>
                    <a:p>
                      <a:r>
                        <a:rPr lang="fr-FR" sz="1200" b="0" dirty="0">
                          <a:latin typeface="Abadi" panose="020B0604020104020204" pitchFamily="34" charset="0"/>
                        </a:rPr>
                        <a:t>Demande biochimique en oxygène (DBO</a:t>
                      </a:r>
                      <a:r>
                        <a:rPr lang="fr-FR" sz="1200" b="0" baseline="-25000" dirty="0">
                          <a:latin typeface="Abadi" panose="020B0604020104020204" pitchFamily="34" charset="0"/>
                        </a:rPr>
                        <a:t>5)</a:t>
                      </a:r>
                      <a:endParaRPr lang="x-none" sz="1200" b="0" baseline="-2500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200" dirty="0">
                          <a:latin typeface="Abadi Extra Light" panose="020B0204020104020204" pitchFamily="34" charset="0"/>
                        </a:rPr>
                        <a:t>500 mL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047884306"/>
                  </a:ext>
                </a:extLst>
              </a:tr>
              <a:tr h="377556">
                <a:tc>
                  <a:txBody>
                    <a:bodyPr/>
                    <a:lstStyle/>
                    <a:p>
                      <a:r>
                        <a:rPr lang="fr-FR" sz="1200" b="0" dirty="0">
                          <a:latin typeface="Abadi" panose="020B0604020104020204" pitchFamily="34" charset="0"/>
                        </a:rPr>
                        <a:t>Chlorophylle a et phéopigments</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a:latin typeface="Abadi Extra Light" panose="020B0204020104020204" pitchFamily="34" charset="0"/>
                        </a:rPr>
                        <a:t>3 x 1L plastique noir</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4407354"/>
                  </a:ext>
                </a:extLst>
              </a:tr>
              <a:tr h="377556">
                <a:tc>
                  <a:txBody>
                    <a:bodyPr/>
                    <a:lstStyle/>
                    <a:p>
                      <a:r>
                        <a:rPr lang="fr-FR" sz="1200" b="0" dirty="0">
                          <a:latin typeface="Abadi" panose="020B0604020104020204" pitchFamily="34" charset="0"/>
                        </a:rPr>
                        <a:t>Matières en suspension (MES)</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200" dirty="0">
                          <a:latin typeface="Abadi Extra Light" panose="020B0204020104020204" pitchFamily="34" charset="0"/>
                        </a:rPr>
                        <a:t>1L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18824508"/>
                  </a:ext>
                </a:extLst>
              </a:tr>
              <a:tr h="377556">
                <a:tc>
                  <a:txBody>
                    <a:bodyPr/>
                    <a:lstStyle/>
                    <a:p>
                      <a:r>
                        <a:rPr lang="fr-FR" sz="1200" b="0" dirty="0">
                          <a:latin typeface="Abadi" panose="020B0604020104020204" pitchFamily="34" charset="0"/>
                        </a:rPr>
                        <a:t>Silicates solubles</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200" dirty="0">
                          <a:latin typeface="Abadi Extra Light" panose="020B0204020104020204" pitchFamily="34" charset="0"/>
                        </a:rPr>
                        <a:t>150 </a:t>
                      </a:r>
                      <a:r>
                        <a:rPr lang="fr-FR" sz="1200" dirty="0" err="1">
                          <a:latin typeface="Abadi Extra Light" panose="020B0204020104020204" pitchFamily="34" charset="0"/>
                        </a:rPr>
                        <a:t>mL</a:t>
                      </a:r>
                      <a:r>
                        <a:rPr lang="fr-FR" sz="1200" dirty="0">
                          <a:latin typeface="Abadi Extra Light" panose="020B0204020104020204" pitchFamily="34" charset="0"/>
                        </a:rPr>
                        <a:t>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7119069"/>
                  </a:ext>
                </a:extLst>
              </a:tr>
              <a:tr h="377556">
                <a:tc>
                  <a:txBody>
                    <a:bodyPr/>
                    <a:lstStyle/>
                    <a:p>
                      <a:r>
                        <a:rPr lang="fr-FR" sz="1200" b="0" dirty="0">
                          <a:latin typeface="Abadi" panose="020B0604020104020204" pitchFamily="34" charset="0"/>
                        </a:rPr>
                        <a:t>Demande chimique en oxygène - Méthode en tubes (ST-DCO), azote total, azote Kjeldahl (NTK)</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200" dirty="0">
                          <a:latin typeface="Abadi Extra Light" panose="020B0204020104020204" pitchFamily="34" charset="0"/>
                        </a:rPr>
                        <a:t>150 mL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79108015"/>
                  </a:ext>
                </a:extLst>
              </a:tr>
              <a:tr h="744767">
                <a:tc>
                  <a:txBody>
                    <a:bodyPr/>
                    <a:lstStyle/>
                    <a:p>
                      <a:r>
                        <a:rPr lang="fr-FR" sz="1200" b="0" dirty="0">
                          <a:latin typeface="Abadi" panose="020B0604020104020204" pitchFamily="34" charset="0"/>
                        </a:rPr>
                        <a:t>Nitrites (NO</a:t>
                      </a:r>
                      <a:r>
                        <a:rPr lang="fr-FR" sz="1200" b="0" baseline="-25000" dirty="0">
                          <a:latin typeface="Abadi" panose="020B0604020104020204" pitchFamily="34" charset="0"/>
                        </a:rPr>
                        <a:t>2</a:t>
                      </a:r>
                      <a:r>
                        <a:rPr lang="fr-FR" sz="1200" b="0" dirty="0">
                          <a:latin typeface="Abadi" panose="020B0604020104020204" pitchFamily="34" charset="0"/>
                        </a:rPr>
                        <a:t>), nitrates (NO</a:t>
                      </a:r>
                      <a:r>
                        <a:rPr lang="fr-FR" sz="1200" b="0" baseline="-25000" dirty="0">
                          <a:latin typeface="Abadi" panose="020B0604020104020204" pitchFamily="34" charset="0"/>
                        </a:rPr>
                        <a:t>3</a:t>
                      </a:r>
                      <a:r>
                        <a:rPr lang="fr-FR" sz="1200" b="0" dirty="0">
                          <a:latin typeface="Abadi" panose="020B0604020104020204" pitchFamily="34" charset="0"/>
                        </a:rPr>
                        <a:t>), ammonium (NH</a:t>
                      </a:r>
                      <a:r>
                        <a:rPr lang="fr-FR" sz="1200" b="0" baseline="-25000" dirty="0">
                          <a:latin typeface="Abadi" panose="020B0604020104020204" pitchFamily="34" charset="0"/>
                        </a:rPr>
                        <a:t>4</a:t>
                      </a:r>
                      <a:r>
                        <a:rPr lang="fr-FR" sz="1200" b="0" dirty="0">
                          <a:latin typeface="Abadi" panose="020B0604020104020204" pitchFamily="34" charset="0"/>
                        </a:rPr>
                        <a:t>), sulfates (SO</a:t>
                      </a:r>
                      <a:r>
                        <a:rPr lang="fr-FR" sz="1200" b="0" baseline="-25000" dirty="0">
                          <a:latin typeface="Abadi" panose="020B0604020104020204" pitchFamily="34" charset="0"/>
                        </a:rPr>
                        <a:t>4</a:t>
                      </a:r>
                      <a:r>
                        <a:rPr lang="fr-FR" sz="1200" b="0" dirty="0">
                          <a:latin typeface="Abadi" panose="020B0604020104020204" pitchFamily="34" charset="0"/>
                        </a:rPr>
                        <a:t>), </a:t>
                      </a:r>
                      <a:r>
                        <a:rPr lang="fr-FR" sz="1200" b="0" dirty="0" err="1">
                          <a:latin typeface="Abadi" panose="020B0604020104020204" pitchFamily="34" charset="0"/>
                        </a:rPr>
                        <a:t>orthophosphates</a:t>
                      </a:r>
                      <a:r>
                        <a:rPr lang="fr-FR" sz="1200" b="0" dirty="0">
                          <a:latin typeface="Abadi" panose="020B0604020104020204" pitchFamily="34" charset="0"/>
                        </a:rPr>
                        <a:t> (PO</a:t>
                      </a:r>
                      <a:r>
                        <a:rPr lang="fr-FR" sz="1200" b="0" baseline="-25000" dirty="0">
                          <a:latin typeface="Abadi" panose="020B0604020104020204" pitchFamily="34" charset="0"/>
                        </a:rPr>
                        <a:t>4</a:t>
                      </a:r>
                      <a:r>
                        <a:rPr lang="fr-FR" sz="1200" b="0" dirty="0">
                          <a:latin typeface="Abadi" panose="020B0604020104020204" pitchFamily="34" charset="0"/>
                        </a:rPr>
                        <a:t>), chlorures (Cl), bromures (Br), bromates (BrO</a:t>
                      </a:r>
                      <a:r>
                        <a:rPr lang="fr-FR" sz="1200" b="0" baseline="-25000" dirty="0">
                          <a:latin typeface="Abadi" panose="020B0604020104020204" pitchFamily="34" charset="0"/>
                        </a:rPr>
                        <a:t>3</a:t>
                      </a:r>
                      <a:r>
                        <a:rPr lang="fr-FR" sz="1200" b="0" dirty="0">
                          <a:latin typeface="Abadi" panose="020B0604020104020204" pitchFamily="34" charset="0"/>
                        </a:rPr>
                        <a:t>), chlorites (ClO</a:t>
                      </a:r>
                      <a:r>
                        <a:rPr lang="fr-FR" sz="1200" b="0" baseline="-25000" dirty="0">
                          <a:latin typeface="Abadi" panose="020B0604020104020204" pitchFamily="34" charset="0"/>
                        </a:rPr>
                        <a:t>2</a:t>
                      </a:r>
                      <a:r>
                        <a:rPr lang="fr-FR" sz="1200" b="0" dirty="0">
                          <a:latin typeface="Abadi" panose="020B0604020104020204" pitchFamily="34" charset="0"/>
                        </a:rPr>
                        <a:t>), fluorures (F)</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a:latin typeface="Abadi Extra Light" panose="020B0204020104020204" pitchFamily="34" charset="0"/>
                        </a:rPr>
                        <a:t>150 mL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7867417"/>
                  </a:ext>
                </a:extLst>
              </a:tr>
              <a:tr h="377556">
                <a:tc>
                  <a:txBody>
                    <a:bodyPr/>
                    <a:lstStyle/>
                    <a:p>
                      <a:r>
                        <a:rPr lang="fr-FR" sz="1200" b="0" dirty="0">
                          <a:latin typeface="Abadi" panose="020B0604020104020204" pitchFamily="34" charset="0"/>
                        </a:rPr>
                        <a:t>Pesticides organochlorés (POC)</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200" dirty="0">
                          <a:latin typeface="Abadi Extra Light" panose="020B0204020104020204" pitchFamily="34" charset="0"/>
                        </a:rPr>
                        <a:t>1L verre brun</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63554522"/>
                  </a:ext>
                </a:extLst>
              </a:tr>
              <a:tr h="377556">
                <a:tc>
                  <a:txBody>
                    <a:bodyPr/>
                    <a:lstStyle/>
                    <a:p>
                      <a:r>
                        <a:rPr lang="fr-FR" sz="1200" b="0" dirty="0">
                          <a:latin typeface="Abadi" panose="020B0604020104020204" pitchFamily="34" charset="0"/>
                        </a:rPr>
                        <a:t>Métaux, cations</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a:latin typeface="Abadi Extra Light" panose="020B0204020104020204" pitchFamily="34" charset="0"/>
                        </a:rPr>
                        <a:t>250 mL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9989428"/>
                  </a:ext>
                </a:extLst>
              </a:tr>
              <a:tr h="377556">
                <a:tc>
                  <a:txBody>
                    <a:bodyPr/>
                    <a:lstStyle/>
                    <a:p>
                      <a:r>
                        <a:rPr lang="fr-FR" sz="1200" b="0" dirty="0">
                          <a:latin typeface="Abadi" panose="020B0604020104020204" pitchFamily="34" charset="0"/>
                        </a:rPr>
                        <a:t>Mercure</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200" dirty="0">
                          <a:latin typeface="Abadi Extra Light" panose="020B0204020104020204" pitchFamily="34" charset="0"/>
                        </a:rPr>
                        <a:t>150 mL verre clair</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69891725"/>
                  </a:ext>
                </a:extLst>
              </a:tr>
              <a:tr h="377556">
                <a:tc>
                  <a:txBody>
                    <a:bodyPr/>
                    <a:lstStyle/>
                    <a:p>
                      <a:r>
                        <a:rPr lang="fr-FR" sz="1200" b="0" dirty="0">
                          <a:latin typeface="Abadi" panose="020B0604020104020204" pitchFamily="34" charset="0"/>
                        </a:rPr>
                        <a:t>Indice hydrocarbure</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a:latin typeface="Abadi Extra Light" panose="020B0204020104020204" pitchFamily="34" charset="0"/>
                        </a:rPr>
                        <a:t>1L verre brun</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7623771"/>
                  </a:ext>
                </a:extLst>
              </a:tr>
              <a:tr h="744767">
                <a:tc>
                  <a:txBody>
                    <a:bodyPr/>
                    <a:lstStyle/>
                    <a:p>
                      <a:r>
                        <a:rPr lang="fr-FR" sz="1200" b="0" dirty="0">
                          <a:latin typeface="Abadi" panose="020B0604020104020204" pitchFamily="34" charset="0"/>
                        </a:rPr>
                        <a:t>pH, conductivité, Turbidité, température, couleur, titre alcalimétrique (TA), titre alcalimétrique complet (TAC), salinité, oxygène dissous, odeur, aspect, saveur, anhydride carbonique libre (CO</a:t>
                      </a:r>
                      <a:r>
                        <a:rPr lang="fr-FR" sz="1200" b="0" baseline="-25000" dirty="0">
                          <a:latin typeface="Abadi" panose="020B0604020104020204" pitchFamily="34" charset="0"/>
                        </a:rPr>
                        <a:t>2</a:t>
                      </a:r>
                      <a:r>
                        <a:rPr lang="fr-FR" sz="1200" b="0" dirty="0">
                          <a:latin typeface="Abadi" panose="020B0604020104020204" pitchFamily="34" charset="0"/>
                        </a:rPr>
                        <a:t>), carbonates (CO</a:t>
                      </a:r>
                      <a:r>
                        <a:rPr lang="fr-FR" sz="1200" b="0" baseline="-25000" dirty="0">
                          <a:latin typeface="Abadi" panose="020B0604020104020204" pitchFamily="34" charset="0"/>
                        </a:rPr>
                        <a:t>3</a:t>
                      </a:r>
                      <a:r>
                        <a:rPr lang="fr-FR" sz="1200" b="0" baseline="30000" dirty="0">
                          <a:latin typeface="Abadi" panose="020B0604020104020204" pitchFamily="34" charset="0"/>
                        </a:rPr>
                        <a:t>2-</a:t>
                      </a:r>
                      <a:r>
                        <a:rPr lang="fr-FR" sz="1200" b="0" dirty="0">
                          <a:latin typeface="Abadi" panose="020B0604020104020204" pitchFamily="34" charset="0"/>
                        </a:rPr>
                        <a:t>), hydrogénocarbonates (HCO</a:t>
                      </a:r>
                      <a:r>
                        <a:rPr lang="fr-FR" sz="1200" b="0" baseline="-25000" dirty="0">
                          <a:latin typeface="Abadi" panose="020B0604020104020204" pitchFamily="34" charset="0"/>
                        </a:rPr>
                        <a:t>3</a:t>
                      </a:r>
                      <a:r>
                        <a:rPr lang="fr-FR" sz="1200" b="0" baseline="30000" dirty="0">
                          <a:latin typeface="Abadi" panose="020B0604020104020204" pitchFamily="34" charset="0"/>
                        </a:rPr>
                        <a:t>-</a:t>
                      </a:r>
                      <a:r>
                        <a:rPr lang="fr-FR" sz="1200" b="0" dirty="0">
                          <a:latin typeface="Abadi" panose="020B0604020104020204" pitchFamily="34" charset="0"/>
                        </a:rPr>
                        <a:t>), masse volumique</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200" dirty="0">
                          <a:latin typeface="Abadi Extra Light" panose="020B0204020104020204" pitchFamily="34" charset="0"/>
                        </a:rPr>
                        <a:t>500 mL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24412162"/>
                  </a:ext>
                </a:extLst>
              </a:tr>
              <a:tr h="377556">
                <a:tc>
                  <a:txBody>
                    <a:bodyPr/>
                    <a:lstStyle/>
                    <a:p>
                      <a:r>
                        <a:rPr lang="fr-FR" sz="1200" b="0" dirty="0">
                          <a:latin typeface="Abadi" panose="020B0604020104020204" pitchFamily="34" charset="0"/>
                        </a:rPr>
                        <a:t>Carbone organique total (COT) ou carbone organique dissous (COD)</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dirty="0">
                          <a:latin typeface="Abadi Extra Light" panose="020B0204020104020204" pitchFamily="34" charset="0"/>
                        </a:rPr>
                        <a:t>125 </a:t>
                      </a:r>
                      <a:r>
                        <a:rPr lang="fr-FR" sz="1200" dirty="0" err="1">
                          <a:latin typeface="Abadi Extra Light" panose="020B0204020104020204" pitchFamily="34" charset="0"/>
                        </a:rPr>
                        <a:t>mL</a:t>
                      </a:r>
                      <a:r>
                        <a:rPr lang="fr-FR" sz="1200" dirty="0">
                          <a:latin typeface="Abadi Extra Light" panose="020B0204020104020204" pitchFamily="34" charset="0"/>
                        </a:rPr>
                        <a:t> plastique bouchon blanc</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3012233"/>
                  </a:ext>
                </a:extLst>
              </a:tr>
              <a:tr h="377556">
                <a:tc>
                  <a:txBody>
                    <a:bodyPr/>
                    <a:lstStyle/>
                    <a:p>
                      <a:r>
                        <a:rPr lang="fr-FR" sz="1200" b="0" dirty="0">
                          <a:latin typeface="Abadi" panose="020B0604020104020204" pitchFamily="34" charset="0"/>
                        </a:rPr>
                        <a:t>Chlordécone</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200" dirty="0">
                          <a:latin typeface="Abadi Extra Light" panose="020B0204020104020204" pitchFamily="34" charset="0"/>
                        </a:rPr>
                        <a:t>150 </a:t>
                      </a:r>
                      <a:r>
                        <a:rPr lang="fr-FR" sz="1200" dirty="0" err="1">
                          <a:latin typeface="Abadi Extra Light" panose="020B0204020104020204" pitchFamily="34" charset="0"/>
                        </a:rPr>
                        <a:t>mL</a:t>
                      </a:r>
                      <a:r>
                        <a:rPr lang="fr-FR" sz="1200" dirty="0">
                          <a:latin typeface="Abadi Extra Light" panose="020B0204020104020204" pitchFamily="34" charset="0"/>
                        </a:rPr>
                        <a:t> verre brun</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13266724"/>
                  </a:ext>
                </a:extLst>
              </a:tr>
              <a:tr h="377556">
                <a:tc>
                  <a:txBody>
                    <a:bodyPr/>
                    <a:lstStyle/>
                    <a:p>
                      <a:r>
                        <a:rPr lang="fr-FR" sz="1200" b="0" dirty="0">
                          <a:latin typeface="Abadi" panose="020B0604020104020204" pitchFamily="34" charset="0"/>
                        </a:rPr>
                        <a:t>Résidus secs </a:t>
                      </a:r>
                      <a:endParaRPr lang="x-none" sz="1200" b="0" dirty="0">
                        <a:latin typeface="Abadi" panose="020B06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latin typeface="Abadi Extra Light" panose="020B0204020104020204" pitchFamily="34" charset="0"/>
                        </a:rPr>
                        <a:t>1L plastique</a:t>
                      </a:r>
                      <a:endParaRPr lang="x-none" sz="1200" dirty="0">
                        <a:latin typeface="Abadi Extra Light" panose="020B0204020104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287505"/>
                  </a:ext>
                </a:extLst>
              </a:tr>
            </a:tbl>
          </a:graphicData>
        </a:graphic>
      </p:graphicFrame>
      <p:sp>
        <p:nvSpPr>
          <p:cNvPr id="4" name="ZoneTexte 3">
            <a:extLst>
              <a:ext uri="{FF2B5EF4-FFF2-40B4-BE49-F238E27FC236}">
                <a16:creationId xmlns:a16="http://schemas.microsoft.com/office/drawing/2014/main" id="{F48A69E4-E7C2-467A-84B9-3EFD08973D06}"/>
              </a:ext>
            </a:extLst>
          </p:cNvPr>
          <p:cNvSpPr txBox="1"/>
          <p:nvPr/>
        </p:nvSpPr>
        <p:spPr>
          <a:xfrm>
            <a:off x="3958046" y="2101771"/>
            <a:ext cx="2435393" cy="369332"/>
          </a:xfrm>
          <a:prstGeom prst="rect">
            <a:avLst/>
          </a:prstGeom>
          <a:noFill/>
          <a:ln>
            <a:solidFill>
              <a:srgbClr val="F1863C"/>
            </a:solidFill>
          </a:ln>
        </p:spPr>
        <p:txBody>
          <a:bodyPr wrap="square" rtlCol="0">
            <a:spAutoFit/>
          </a:bodyPr>
          <a:lstStyle/>
          <a:p>
            <a:pPr algn="ctr"/>
            <a:r>
              <a:rPr lang="fr-FR" dirty="0">
                <a:solidFill>
                  <a:srgbClr val="F1863C"/>
                </a:solidFill>
                <a:latin typeface="Abadi Extra Light" panose="020B0204020104020204" pitchFamily="34" charset="0"/>
              </a:rPr>
              <a:t>Chimie et Micropolluants</a:t>
            </a:r>
          </a:p>
        </p:txBody>
      </p:sp>
      <p:sp>
        <p:nvSpPr>
          <p:cNvPr id="6" name="Rectangle 5">
            <a:extLst>
              <a:ext uri="{FF2B5EF4-FFF2-40B4-BE49-F238E27FC236}">
                <a16:creationId xmlns:a16="http://schemas.microsoft.com/office/drawing/2014/main" id="{E7C4AC65-25A1-6A98-1CE2-063D73D65C18}"/>
              </a:ext>
            </a:extLst>
          </p:cNvPr>
          <p:cNvSpPr/>
          <p:nvPr/>
        </p:nvSpPr>
        <p:spPr>
          <a:xfrm>
            <a:off x="1875036" y="1086543"/>
            <a:ext cx="4518403" cy="590457"/>
          </a:xfrm>
          <a:prstGeom prst="rect">
            <a:avLst/>
          </a:prstGeom>
          <a:solidFill>
            <a:srgbClr val="F186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ZoneTexte 10">
            <a:extLst>
              <a:ext uri="{FF2B5EF4-FFF2-40B4-BE49-F238E27FC236}">
                <a16:creationId xmlns:a16="http://schemas.microsoft.com/office/drawing/2014/main" id="{44379020-0C55-5CF8-5CE5-B714A62E6AA9}"/>
              </a:ext>
            </a:extLst>
          </p:cNvPr>
          <p:cNvSpPr txBox="1"/>
          <p:nvPr/>
        </p:nvSpPr>
        <p:spPr>
          <a:xfrm>
            <a:off x="2045494" y="1200176"/>
            <a:ext cx="4264459" cy="369332"/>
          </a:xfrm>
          <a:prstGeom prst="rect">
            <a:avLst/>
          </a:prstGeom>
          <a:noFill/>
        </p:spPr>
        <p:txBody>
          <a:bodyPr wrap="square">
            <a:spAutoFit/>
          </a:bodyPr>
          <a:lstStyle/>
          <a:p>
            <a:pPr algn="ctr"/>
            <a:r>
              <a:rPr lang="en-US" b="1" spc="80" dirty="0">
                <a:solidFill>
                  <a:schemeClr val="bg1"/>
                </a:solidFill>
                <a:latin typeface="Abadi" panose="020B0604020104020204" pitchFamily="34" charset="0"/>
                <a:cs typeface="Arial" panose="020B0604020202020204" pitchFamily="34" charset="0"/>
              </a:rPr>
              <a:t>FLACONNAGE</a:t>
            </a:r>
            <a:endParaRPr lang="x-none" b="1" spc="80" dirty="0">
              <a:solidFill>
                <a:schemeClr val="bg1"/>
              </a:solidFill>
              <a:latin typeface="Abadi" panose="020B0604020104020204" pitchFamily="34" charset="0"/>
              <a:cs typeface="Arial" panose="020B0604020202020204" pitchFamily="34" charset="0"/>
            </a:endParaRPr>
          </a:p>
        </p:txBody>
      </p:sp>
      <p:sp>
        <p:nvSpPr>
          <p:cNvPr id="12" name="Ellipse 11">
            <a:extLst>
              <a:ext uri="{FF2B5EF4-FFF2-40B4-BE49-F238E27FC236}">
                <a16:creationId xmlns:a16="http://schemas.microsoft.com/office/drawing/2014/main" id="{75DC1AE8-60D4-D377-67D7-BBD8B30537CD}"/>
              </a:ext>
            </a:extLst>
          </p:cNvPr>
          <p:cNvSpPr/>
          <p:nvPr/>
        </p:nvSpPr>
        <p:spPr>
          <a:xfrm>
            <a:off x="641661" y="661771"/>
            <a:ext cx="1403832" cy="1440000"/>
          </a:xfrm>
          <a:prstGeom prst="ellipse">
            <a:avLst/>
          </a:prstGeom>
          <a:solidFill>
            <a:schemeClr val="bg1"/>
          </a:solidFill>
          <a:ln w="38100">
            <a:solidFill>
              <a:srgbClr val="F186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3" name="Image 12" descr="Une image contenant capture d’écran, texte, conception&#10;&#10;Description générée automatiquement">
            <a:extLst>
              <a:ext uri="{FF2B5EF4-FFF2-40B4-BE49-F238E27FC236}">
                <a16:creationId xmlns:a16="http://schemas.microsoft.com/office/drawing/2014/main" id="{A5F88F46-6067-82FA-4A6A-94C2595502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06" y="914558"/>
            <a:ext cx="962042" cy="962042"/>
          </a:xfrm>
          <a:prstGeom prst="rect">
            <a:avLst/>
          </a:prstGeom>
        </p:spPr>
      </p:pic>
      <p:pic>
        <p:nvPicPr>
          <p:cNvPr id="16" name="Image 15">
            <a:hlinkClick r:id="rId5" action="ppaction://hlinksldjump"/>
            <a:extLst>
              <a:ext uri="{FF2B5EF4-FFF2-40B4-BE49-F238E27FC236}">
                <a16:creationId xmlns:a16="http://schemas.microsoft.com/office/drawing/2014/main" id="{4B14A1AD-BA24-BF72-6EFB-E39EBABF5614}"/>
              </a:ext>
            </a:extLst>
          </p:cNvPr>
          <p:cNvPicPr>
            <a:picLocks noChangeAspect="1"/>
          </p:cNvPicPr>
          <p:nvPr/>
        </p:nvPicPr>
        <p:blipFill>
          <a:blip r:embed="rId6"/>
          <a:stretch>
            <a:fillRect/>
          </a:stretch>
        </p:blipFill>
        <p:spPr>
          <a:xfrm>
            <a:off x="6875588" y="8583470"/>
            <a:ext cx="445047" cy="1877731"/>
          </a:xfrm>
          <a:prstGeom prst="rect">
            <a:avLst/>
          </a:prstGeom>
        </p:spPr>
      </p:pic>
    </p:spTree>
    <p:extLst>
      <p:ext uri="{BB962C8B-B14F-4D97-AF65-F5344CB8AC3E}">
        <p14:creationId xmlns:p14="http://schemas.microsoft.com/office/powerpoint/2010/main" val="375469822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23682</TotalTime>
  <Words>6246</Words>
  <Application>Microsoft Office PowerPoint</Application>
  <PresentationFormat>Personnalisé</PresentationFormat>
  <Paragraphs>1170</Paragraphs>
  <Slides>43</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43</vt:i4>
      </vt:variant>
    </vt:vector>
  </HeadingPairs>
  <TitlesOfParts>
    <vt:vector size="51" baseType="lpstr">
      <vt:lpstr>Abadi</vt:lpstr>
      <vt:lpstr>Abadi Extra Light</vt:lpstr>
      <vt:lpstr>Arial</vt:lpstr>
      <vt:lpstr>Arial Black</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Marine MARIE-CHARLOTTE</dc:creator>
  <cp:lastModifiedBy>BOUGRER Nadia</cp:lastModifiedBy>
  <cp:revision>122</cp:revision>
  <dcterms:created xsi:type="dcterms:W3CDTF">2023-12-23T17:39:44Z</dcterms:created>
  <dcterms:modified xsi:type="dcterms:W3CDTF">2025-11-26T15:02:23Z</dcterms:modified>
</cp:coreProperties>
</file>